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0" r:id="rId5"/>
    <p:sldId id="267" r:id="rId6"/>
    <p:sldId id="259" r:id="rId7"/>
    <p:sldId id="279" r:id="rId8"/>
    <p:sldId id="261" r:id="rId9"/>
    <p:sldId id="262" r:id="rId10"/>
    <p:sldId id="269" r:id="rId11"/>
    <p:sldId id="263" r:id="rId12"/>
    <p:sldId id="264" r:id="rId13"/>
    <p:sldId id="265" r:id="rId14"/>
    <p:sldId id="268" r:id="rId15"/>
    <p:sldId id="266" r:id="rId16"/>
    <p:sldId id="270" r:id="rId17"/>
    <p:sldId id="285" r:id="rId18"/>
    <p:sldId id="286" r:id="rId19"/>
    <p:sldId id="271" r:id="rId20"/>
    <p:sldId id="272" r:id="rId21"/>
    <p:sldId id="273" r:id="rId22"/>
    <p:sldId id="274" r:id="rId23"/>
    <p:sldId id="275" r:id="rId24"/>
    <p:sldId id="282" r:id="rId25"/>
    <p:sldId id="276" r:id="rId26"/>
    <p:sldId id="277" r:id="rId27"/>
    <p:sldId id="284" r:id="rId28"/>
    <p:sldId id="283"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7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075BB-D6CF-40E3-8D0D-15D8A59B9F6F}" type="datetimeFigureOut">
              <a:rPr lang="en-US" smtClean="0"/>
              <a:pPr/>
              <a:t>11/18/2011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E9694-C2D6-4AB9-90BF-FF21A5AEBB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
            </a:r>
            <a:r>
              <a:rPr lang="en-US" baseline="0" dirty="0" smtClean="0"/>
              <a:t>any of our doctors either still use paper records, or don’t share those records with us or with our other doctors. Often if we go outside the doctor’s office for imaging diagnostics, the doctors get the technician’s analysis only – without the images. Often, we don’t get the images either.</a:t>
            </a:r>
            <a:endParaRPr lang="en-US" dirty="0"/>
          </a:p>
        </p:txBody>
      </p:sp>
      <p:sp>
        <p:nvSpPr>
          <p:cNvPr id="4" name="Slide Number Placeholder 3"/>
          <p:cNvSpPr>
            <a:spLocks noGrp="1"/>
          </p:cNvSpPr>
          <p:nvPr>
            <p:ph type="sldNum" sz="quarter" idx="10"/>
          </p:nvPr>
        </p:nvSpPr>
        <p:spPr/>
        <p:txBody>
          <a:bodyPr/>
          <a:lstStyle/>
          <a:p>
            <a:fld id="{D13E9694-C2D6-4AB9-90BF-FF21A5AEBBE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I</a:t>
            </a:r>
            <a:r>
              <a:rPr lang="en-US" baseline="0" dirty="0" smtClean="0"/>
              <a:t> bring this with me to every doctor’s appointment. And if a doctor wants to keep a copy of the paper, I make sure he returns MY copy to me.</a:t>
            </a:r>
            <a:endParaRPr lang="en-US" dirty="0"/>
          </a:p>
        </p:txBody>
      </p:sp>
      <p:sp>
        <p:nvSpPr>
          <p:cNvPr id="4" name="Slide Number Placeholder 3"/>
          <p:cNvSpPr>
            <a:spLocks noGrp="1"/>
          </p:cNvSpPr>
          <p:nvPr>
            <p:ph type="sldNum" sz="quarter" idx="10"/>
          </p:nvPr>
        </p:nvSpPr>
        <p:spPr/>
        <p:txBody>
          <a:bodyPr/>
          <a:lstStyle/>
          <a:p>
            <a:fld id="{D13E9694-C2D6-4AB9-90BF-FF21A5AEBBE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3E9694-C2D6-4AB9-90BF-FF21A5AEBBE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6B53C-CB5F-40EC-8210-D5D325EC5327}" type="datetimeFigureOut">
              <a:rPr lang="en-US" smtClean="0"/>
              <a:pPr/>
              <a:t>11/18/2011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04DF7D-2E80-4859-B24F-5C2E5678283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accent1">
                <a:lumMod val="20000"/>
                <a:lumOff val="80000"/>
              </a:schemeClr>
            </a:gs>
            <a:gs pos="0">
              <a:schemeClr val="accent1">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6B53C-CB5F-40EC-8210-D5D325EC5327}" type="datetimeFigureOut">
              <a:rPr lang="en-US" smtClean="0"/>
              <a:pPr/>
              <a:t>11/18/2011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4DF7D-2E80-4859-B24F-5C2E567828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icrosoft.com/en-us/healthvaul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myroadid.com/WhatIsInteractiveID.aspx" TargetMode="External"/><Relationship Id="rId2" Type="http://schemas.openxmlformats.org/officeDocument/2006/relationships/hyperlink" Target="http://www.medicalert.org/medicalert-membership/benefits-and-services/emergency-medical-information-record.htm?selected=Membership+Services_Our+Benefits+&amp;+Services_Emergency+Medical+Record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ejm.org/doi/full/10.1056/NEJMp1006114" TargetMode="External"/><Relationship Id="rId2" Type="http://schemas.openxmlformats.org/officeDocument/2006/relationships/hyperlink" Target="http://www.gpo.gov/fdsys/pkg/PLAW-111publ148/content-detail.html" TargetMode="External"/><Relationship Id="rId1" Type="http://schemas.openxmlformats.org/officeDocument/2006/relationships/slideLayout" Target="../slideLayouts/slideLayout4.xml"/><Relationship Id="rId6" Type="http://schemas.openxmlformats.org/officeDocument/2006/relationships/hyperlink" Target="http://patientprivacyrights.org/" TargetMode="External"/><Relationship Id="rId5" Type="http://schemas.openxmlformats.org/officeDocument/2006/relationships/hyperlink" Target="http://www.hhs.gov/ocr/privacy/hipaa/understanding/summary/index.html" TargetMode="External"/><Relationship Id="rId4" Type="http://schemas.openxmlformats.org/officeDocument/2006/relationships/hyperlink" Target="http://www.himss.org/ASP/topics_ehr.as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Electronic Health Records, Personal Health Records &amp; Health Information Technology</a:t>
            </a:r>
            <a:endParaRPr lang="en-US" dirty="0"/>
          </a:p>
        </p:txBody>
      </p:sp>
      <p:sp>
        <p:nvSpPr>
          <p:cNvPr id="3" name="Subtitle 2"/>
          <p:cNvSpPr>
            <a:spLocks noGrp="1"/>
          </p:cNvSpPr>
          <p:nvPr>
            <p:ph type="subTitle" idx="1"/>
          </p:nvPr>
        </p:nvSpPr>
        <p:spPr/>
        <p:txBody>
          <a:bodyPr/>
          <a:lstStyle/>
          <a:p>
            <a:r>
              <a:rPr lang="en-US" dirty="0" smtClean="0">
                <a:solidFill>
                  <a:schemeClr val="bg2">
                    <a:lumMod val="10000"/>
                  </a:schemeClr>
                </a:solidFill>
              </a:rPr>
              <a:t>Brenda F. Bell</a:t>
            </a:r>
          </a:p>
          <a:p>
            <a:r>
              <a:rPr lang="en-US" dirty="0" smtClean="0">
                <a:solidFill>
                  <a:schemeClr val="bg2">
                    <a:lumMod val="10000"/>
                  </a:schemeClr>
                </a:solidFill>
              </a:rPr>
              <a:t>ACGNJ “Window Pains” Meeting</a:t>
            </a:r>
          </a:p>
          <a:p>
            <a:r>
              <a:rPr lang="en-US" dirty="0" smtClean="0">
                <a:solidFill>
                  <a:schemeClr val="bg2">
                    <a:lumMod val="10000"/>
                  </a:schemeClr>
                </a:solidFill>
              </a:rPr>
              <a:t>18 November 2011</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 Electronic?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Data security: “backup” copies</a:t>
            </a:r>
          </a:p>
          <a:p>
            <a:r>
              <a:rPr lang="en-US" dirty="0" smtClean="0"/>
              <a:t>Analyze trends from a single source</a:t>
            </a:r>
          </a:p>
          <a:p>
            <a:r>
              <a:rPr lang="en-US" dirty="0" smtClean="0"/>
              <a:t>Correlate information from multiple sources</a:t>
            </a:r>
          </a:p>
          <a:p>
            <a:pPr lvl="1"/>
            <a:r>
              <a:rPr lang="en-US" dirty="0" smtClean="0"/>
              <a:t>Avoid unnecessary duplication of efforts</a:t>
            </a:r>
          </a:p>
          <a:p>
            <a:pPr lvl="1"/>
            <a:r>
              <a:rPr lang="en-US" dirty="0" smtClean="0"/>
              <a:t>Faster and more accurate diagnoses</a:t>
            </a:r>
          </a:p>
          <a:p>
            <a:pPr lvl="1"/>
            <a:r>
              <a:rPr lang="en-US" dirty="0" smtClean="0"/>
              <a:t>Appropriate therapy</a:t>
            </a:r>
          </a:p>
          <a:p>
            <a:r>
              <a:rPr lang="en-US" dirty="0" smtClean="0"/>
              <a:t>Faster fulfillment (pharmaceuticals, payments)</a:t>
            </a:r>
          </a:p>
          <a:p>
            <a:r>
              <a:rPr lang="en-US" dirty="0" smtClean="0"/>
              <a:t>Federal funds (Healthcare Information Technology Incentive)</a:t>
            </a:r>
          </a:p>
          <a:p>
            <a:r>
              <a:rPr lang="en-US" dirty="0" smtClean="0"/>
              <a:t>Faster access to patient health information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Electronic – Stage 1</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At the doctor’s office:</a:t>
            </a:r>
          </a:p>
          <a:p>
            <a:pPr lvl="1"/>
            <a:r>
              <a:rPr lang="en-US" dirty="0" smtClean="0"/>
              <a:t>Automated insurance billing codes</a:t>
            </a:r>
          </a:p>
          <a:p>
            <a:pPr lvl="1"/>
            <a:r>
              <a:rPr lang="en-US" dirty="0" smtClean="0"/>
              <a:t>Digital x-Rays</a:t>
            </a:r>
          </a:p>
          <a:p>
            <a:pPr lvl="1"/>
            <a:r>
              <a:rPr lang="en-US" dirty="0" smtClean="0"/>
              <a:t>e-Prescriptions</a:t>
            </a:r>
          </a:p>
          <a:p>
            <a:pPr lvl="1"/>
            <a:r>
              <a:rPr lang="en-US" dirty="0" smtClean="0"/>
              <a:t>Scanning in patients’ back-records</a:t>
            </a:r>
          </a:p>
          <a:p>
            <a:pPr lvl="1"/>
            <a:r>
              <a:rPr lang="en-US" dirty="0" smtClean="0"/>
              <a:t>e-FAXed lab reports</a:t>
            </a:r>
          </a:p>
          <a:p>
            <a:pPr>
              <a:buNone/>
            </a:pPr>
            <a:r>
              <a:rPr lang="en-US" dirty="0" smtClean="0"/>
              <a:t>At home:</a:t>
            </a:r>
          </a:p>
          <a:p>
            <a:pPr lvl="1"/>
            <a:r>
              <a:rPr lang="en-US" dirty="0" smtClean="0"/>
              <a:t>Scanning written prescriptions, drug info, reports</a:t>
            </a:r>
          </a:p>
          <a:p>
            <a:pPr lvl="1"/>
            <a:r>
              <a:rPr lang="en-US" dirty="0" smtClean="0"/>
              <a:t>Keeping a health log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Paper Medical Records</a:t>
            </a:r>
            <a:endParaRPr lang="en-US" dirty="0"/>
          </a:p>
        </p:txBody>
      </p:sp>
      <p:pic>
        <p:nvPicPr>
          <p:cNvPr id="5" name="Picture Placeholder 4" descr="localfolder.jpg"/>
          <p:cNvPicPr>
            <a:picLocks noGrp="1" noChangeAspect="1"/>
          </p:cNvPicPr>
          <p:nvPr>
            <p:ph type="pic" idx="1"/>
          </p:nvPr>
        </p:nvPicPr>
        <p:blipFill>
          <a:blip r:embed="rId2" cstate="print"/>
          <a:srcRect l="11393" r="11393"/>
          <a:stretch>
            <a:fillRect/>
          </a:stretch>
        </p:blipFill>
        <p:spPr/>
      </p:pic>
      <p:sp>
        <p:nvSpPr>
          <p:cNvPr id="4" name="Text Placeholder 3"/>
          <p:cNvSpPr>
            <a:spLocks noGrp="1"/>
          </p:cNvSpPr>
          <p:nvPr>
            <p:ph type="body" sz="half" idx="2"/>
          </p:nvPr>
        </p:nvSpPr>
        <p:spPr/>
        <p:txBody>
          <a:bodyPr/>
          <a:lstStyle/>
          <a:p>
            <a:r>
              <a:rPr lang="en-US" dirty="0" smtClean="0"/>
              <a:t>Scanned into a single directory, labeled with date and purpose of record</a:t>
            </a:r>
            <a:endParaRPr lang="en-US" dirty="0"/>
          </a:p>
        </p:txBody>
      </p:sp>
      <p:pic>
        <p:nvPicPr>
          <p:cNvPr id="6" name="Picture 5" descr="filenames.jpg"/>
          <p:cNvPicPr>
            <a:picLocks noChangeAspect="1"/>
          </p:cNvPicPr>
          <p:nvPr/>
        </p:nvPicPr>
        <p:blipFill>
          <a:blip r:embed="rId3" cstate="print"/>
          <a:stretch>
            <a:fillRect/>
          </a:stretch>
        </p:blipFill>
        <p:spPr>
          <a:xfrm>
            <a:off x="3200400" y="762000"/>
            <a:ext cx="2298700" cy="21463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Electronic – Stage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doctor’s office</a:t>
            </a:r>
          </a:p>
          <a:p>
            <a:pPr lvl="1"/>
            <a:r>
              <a:rPr lang="en-US" dirty="0" smtClean="0"/>
              <a:t>Consulting patients’ back files</a:t>
            </a:r>
          </a:p>
          <a:p>
            <a:pPr lvl="1"/>
            <a:r>
              <a:rPr lang="en-US" dirty="0" smtClean="0"/>
              <a:t>Immediate submission to insurance companies</a:t>
            </a:r>
          </a:p>
          <a:p>
            <a:pPr lvl="1"/>
            <a:r>
              <a:rPr lang="en-US" dirty="0" smtClean="0"/>
              <a:t>Secure patient portals to provide test results</a:t>
            </a:r>
          </a:p>
          <a:p>
            <a:r>
              <a:rPr lang="en-US" dirty="0" smtClean="0"/>
              <a:t>At the insurance company</a:t>
            </a:r>
          </a:p>
          <a:p>
            <a:pPr lvl="1"/>
            <a:r>
              <a:rPr lang="en-US" dirty="0" smtClean="0"/>
              <a:t>Patient portals expand to provide </a:t>
            </a:r>
          </a:p>
          <a:p>
            <a:pPr lvl="2"/>
            <a:r>
              <a:rPr lang="en-US" dirty="0" smtClean="0"/>
              <a:t>Education</a:t>
            </a:r>
          </a:p>
          <a:p>
            <a:pPr lvl="2"/>
            <a:r>
              <a:rPr lang="en-US" dirty="0" smtClean="0"/>
              <a:t>test results</a:t>
            </a:r>
          </a:p>
          <a:p>
            <a:pPr lvl="2"/>
            <a:r>
              <a:rPr lang="en-US" dirty="0" smtClean="0"/>
              <a:t>Logging applications</a:t>
            </a:r>
          </a:p>
          <a:p>
            <a:pPr lvl="1"/>
            <a:r>
              <a:rPr lang="en-US" dirty="0" smtClean="0"/>
              <a:t>Improve accountability and coordination of care</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Electronic – Stage 2</a:t>
            </a:r>
            <a:endParaRPr lang="en-US" dirty="0"/>
          </a:p>
        </p:txBody>
      </p:sp>
      <p:sp>
        <p:nvSpPr>
          <p:cNvPr id="3" name="Content Placeholder 2"/>
          <p:cNvSpPr>
            <a:spLocks noGrp="1"/>
          </p:cNvSpPr>
          <p:nvPr>
            <p:ph idx="1"/>
          </p:nvPr>
        </p:nvSpPr>
        <p:spPr/>
        <p:txBody>
          <a:bodyPr/>
          <a:lstStyle/>
          <a:p>
            <a:r>
              <a:rPr lang="en-US" dirty="0" smtClean="0"/>
              <a:t>At home</a:t>
            </a:r>
          </a:p>
          <a:p>
            <a:pPr lvl="1"/>
            <a:r>
              <a:rPr lang="en-US" dirty="0" smtClean="0"/>
              <a:t>Analytic logging</a:t>
            </a:r>
          </a:p>
          <a:p>
            <a:pPr lvl="2"/>
            <a:r>
              <a:rPr lang="en-US" dirty="0" smtClean="0"/>
              <a:t>Using longitudinal data to determine health trends</a:t>
            </a:r>
          </a:p>
          <a:p>
            <a:pPr lvl="3"/>
            <a:r>
              <a:rPr lang="en-US" dirty="0" smtClean="0"/>
              <a:t>Examples: Excel, medical-device software</a:t>
            </a:r>
          </a:p>
          <a:p>
            <a:pPr lvl="1"/>
            <a:r>
              <a:rPr lang="en-US" dirty="0" smtClean="0"/>
              <a:t>Portability</a:t>
            </a:r>
          </a:p>
          <a:p>
            <a:pPr lvl="2"/>
            <a:r>
              <a:rPr lang="en-US" dirty="0" smtClean="0"/>
              <a:t>Files copied to flash drives, CD-ROMs</a:t>
            </a:r>
          </a:p>
          <a:p>
            <a:pPr lvl="2"/>
            <a:r>
              <a:rPr lang="en-US" dirty="0" smtClean="0"/>
              <a:t>Extra copies can be made or printed to share with healthcare providers</a:t>
            </a:r>
          </a:p>
          <a:p>
            <a:pPr lvl="2"/>
            <a:r>
              <a:rPr lang="en-US" dirty="0" smtClean="0"/>
              <a:t>Some software allows data-sharing with HCPs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 Printout</a:t>
            </a:r>
            <a:endParaRPr lang="en-US" dirty="0"/>
          </a:p>
        </p:txBody>
      </p:sp>
      <p:pic>
        <p:nvPicPr>
          <p:cNvPr id="8" name="Picture Placeholder 7" descr="logpages.jpg"/>
          <p:cNvPicPr>
            <a:picLocks noGrp="1" noChangeAspect="1"/>
          </p:cNvPicPr>
          <p:nvPr>
            <p:ph type="pic" idx="1"/>
          </p:nvPr>
        </p:nvPicPr>
        <p:blipFill>
          <a:blip r:embed="rId2" cstate="print"/>
          <a:srcRect/>
          <a:stretch>
            <a:fillRect/>
          </a:stretch>
        </p:blipFill>
        <p:spPr/>
      </p:pic>
      <p:sp>
        <p:nvSpPr>
          <p:cNvPr id="6" name="Text Placeholder 5"/>
          <p:cNvSpPr>
            <a:spLocks noGrp="1"/>
          </p:cNvSpPr>
          <p:nvPr>
            <p:ph type="body" sz="half" idx="2"/>
          </p:nvPr>
        </p:nvSpPr>
        <p:spPr/>
        <p:txBody>
          <a:bodyPr/>
          <a:lstStyle/>
          <a:p>
            <a:r>
              <a:rPr lang="en-US" dirty="0" smtClean="0"/>
              <a:t>Patient’s regular bloodwork reports are entered into an Excel spreadsheet. A longitudinal view of “patient-normal” readings develops over time.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 the Cloud!</a:t>
            </a:r>
            <a:endParaRPr lang="en-US" dirty="0"/>
          </a:p>
        </p:txBody>
      </p:sp>
      <p:sp>
        <p:nvSpPr>
          <p:cNvPr id="3" name="Content Placeholder 2"/>
          <p:cNvSpPr>
            <a:spLocks noGrp="1"/>
          </p:cNvSpPr>
          <p:nvPr>
            <p:ph idx="1"/>
          </p:nvPr>
        </p:nvSpPr>
        <p:spPr/>
        <p:txBody>
          <a:bodyPr>
            <a:normAutofit lnSpcReduction="10000"/>
          </a:bodyPr>
          <a:lstStyle/>
          <a:p>
            <a:r>
              <a:rPr lang="en-US" dirty="0" smtClean="0"/>
              <a:t>Medical records accessible anytime, anywhere</a:t>
            </a:r>
          </a:p>
          <a:p>
            <a:pPr lvl="1"/>
            <a:r>
              <a:rPr lang="en-US" dirty="0" smtClean="0"/>
              <a:t>Specialists’ offices</a:t>
            </a:r>
          </a:p>
          <a:p>
            <a:pPr lvl="1"/>
            <a:r>
              <a:rPr lang="en-US" dirty="0" smtClean="0"/>
              <a:t>Emergency rooms</a:t>
            </a:r>
          </a:p>
          <a:p>
            <a:pPr lvl="1"/>
            <a:r>
              <a:rPr lang="en-US" dirty="0" smtClean="0"/>
              <a:t>First Responders and Paramedics</a:t>
            </a:r>
          </a:p>
          <a:p>
            <a:r>
              <a:rPr lang="en-US" dirty="0" smtClean="0"/>
              <a:t>Web-based analytical tools</a:t>
            </a:r>
          </a:p>
          <a:p>
            <a:r>
              <a:rPr lang="en-US" dirty="0" smtClean="0"/>
              <a:t>Social Health</a:t>
            </a:r>
          </a:p>
          <a:p>
            <a:pPr lvl="1"/>
            <a:r>
              <a:rPr lang="en-US" dirty="0" smtClean="0"/>
              <a:t>Leveraging social media to improve patient outcomes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Health Insurance Portability and Accountability </a:t>
            </a:r>
            <a:r>
              <a:rPr lang="en-US" dirty="0" smtClean="0"/>
              <a:t>Act of 1996</a:t>
            </a:r>
          </a:p>
          <a:p>
            <a:pPr marL="971550" lvl="1" indent="0">
              <a:buNone/>
            </a:pPr>
            <a:r>
              <a:rPr lang="en-US" dirty="0" smtClean="0"/>
              <a:t>Addresses </a:t>
            </a:r>
            <a:r>
              <a:rPr lang="en-US" dirty="0"/>
              <a:t>the use and disclosure of individuals’ health </a:t>
            </a:r>
            <a:r>
              <a:rPr lang="en-US" dirty="0" smtClean="0"/>
              <a:t>information by </a:t>
            </a:r>
            <a:r>
              <a:rPr lang="en-US" dirty="0"/>
              <a:t>organizations subject to the Privacy </a:t>
            </a:r>
            <a:r>
              <a:rPr lang="en-US" dirty="0" smtClean="0"/>
              <a:t>Rule, </a:t>
            </a:r>
            <a:r>
              <a:rPr lang="en-US" dirty="0"/>
              <a:t>as well as standards for individuals' privacy rights to understand and control how their health information is used</a:t>
            </a:r>
            <a:r>
              <a:rPr lang="en-US" dirty="0" smtClean="0"/>
              <a:t>.</a:t>
            </a:r>
          </a:p>
          <a:p>
            <a:pPr marL="571500" indent="-514350">
              <a:buNone/>
            </a:pPr>
            <a:r>
              <a:rPr lang="en-US" dirty="0" smtClean="0"/>
              <a:t>Who is protected?</a:t>
            </a:r>
          </a:p>
          <a:p>
            <a:pPr marL="971550" lvl="1" indent="0">
              <a:buNone/>
            </a:pPr>
            <a:r>
              <a:rPr lang="en-US" dirty="0"/>
              <a:t>Health plans, HCPs, healthcare clearinghouses</a:t>
            </a:r>
          </a:p>
          <a:p>
            <a:pPr marL="571500" indent="-514350">
              <a:buNone/>
            </a:pPr>
            <a:r>
              <a:rPr lang="en-US" dirty="0" smtClean="0"/>
              <a:t>While patients’ consent must be obtained to treat, </a:t>
            </a:r>
            <a:r>
              <a:rPr lang="en-US" i="1" dirty="0" smtClean="0"/>
              <a:t>patients are </a:t>
            </a:r>
            <a:r>
              <a:rPr lang="en-US" b="1" i="1" dirty="0" smtClean="0"/>
              <a:t>not</a:t>
            </a:r>
            <a:r>
              <a:rPr lang="en-US" i="1" dirty="0" smtClean="0"/>
              <a:t> covered by requirements of confidentiality, nor does this give them </a:t>
            </a:r>
            <a:r>
              <a:rPr lang="en-US" i="1" u="sng" dirty="0" smtClean="0"/>
              <a:t>a priori</a:t>
            </a:r>
            <a:r>
              <a:rPr lang="en-US" i="1" dirty="0" smtClean="0"/>
              <a:t> rights to their personal health data.</a:t>
            </a:r>
          </a:p>
          <a:p>
            <a:pPr marL="971550" lvl="1" indent="0">
              <a:buNone/>
            </a:pPr>
            <a:r>
              <a:rPr lang="en-US" dirty="0"/>
              <a:t>This means that all those HIPAA regulations are protecting your doctors (and the government), not </a:t>
            </a:r>
            <a:r>
              <a:rPr lang="en-US" i="1" dirty="0"/>
              <a:t>you</a:t>
            </a:r>
            <a:r>
              <a:rPr lang="en-US" dirty="0"/>
              <a:t>.</a:t>
            </a:r>
          </a:p>
          <a:p>
            <a:pPr marL="571500" indent="-514350">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Use”</a:t>
            </a:r>
            <a:endParaRPr lang="en-US" dirty="0"/>
          </a:p>
        </p:txBody>
      </p:sp>
      <p:sp>
        <p:nvSpPr>
          <p:cNvPr id="3" name="Content Placeholder 2"/>
          <p:cNvSpPr>
            <a:spLocks noGrp="1"/>
          </p:cNvSpPr>
          <p:nvPr>
            <p:ph idx="1"/>
          </p:nvPr>
        </p:nvSpPr>
        <p:spPr/>
        <p:txBody>
          <a:bodyPr>
            <a:normAutofit lnSpcReduction="10000"/>
          </a:bodyPr>
          <a:lstStyle/>
          <a:p>
            <a:r>
              <a:rPr lang="en-US" dirty="0" smtClean="0"/>
              <a:t>The use of health information to improve HCP accuracy and efficiency, reduce costs, and improve patient outcomes</a:t>
            </a:r>
          </a:p>
          <a:p>
            <a:r>
              <a:rPr lang="en-US" dirty="0" smtClean="0"/>
              <a:t>A set of federally-imposed reporting requirements that HCPs are required to meet by 2015</a:t>
            </a:r>
          </a:p>
          <a:p>
            <a:r>
              <a:rPr lang="en-US" dirty="0" smtClean="0"/>
              <a:t>Incorporates e-prescribing and drug interaction checks; can include test results in structured-data formats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Alphabet Soup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HIT – Health Information Technology</a:t>
            </a:r>
          </a:p>
          <a:p>
            <a:r>
              <a:rPr lang="en-US" dirty="0" smtClean="0"/>
              <a:t>EHR – Electronic Health Record</a:t>
            </a:r>
          </a:p>
          <a:p>
            <a:r>
              <a:rPr lang="en-US" dirty="0" smtClean="0"/>
              <a:t>PHR – Personal Health Record</a:t>
            </a:r>
          </a:p>
          <a:p>
            <a:r>
              <a:rPr lang="en-US" dirty="0" smtClean="0"/>
              <a:t>EMR – Emergency </a:t>
            </a:r>
            <a:r>
              <a:rPr lang="en-US" dirty="0" smtClean="0"/>
              <a:t>Medical Record (also Electronic Medical Record)</a:t>
            </a:r>
            <a:endParaRPr lang="en-US" dirty="0" smtClean="0"/>
          </a:p>
          <a:p>
            <a:r>
              <a:rPr lang="en-US" dirty="0" smtClean="0"/>
              <a:t>PPACA – Patient Protection and Affordable Care Act</a:t>
            </a:r>
          </a:p>
          <a:p>
            <a:r>
              <a:rPr lang="en-US" dirty="0" smtClean="0"/>
              <a:t>HITECH – Health Information Technology for Economic and Clinical Health Act </a:t>
            </a:r>
          </a:p>
          <a:p>
            <a:r>
              <a:rPr lang="en-US" dirty="0" smtClean="0"/>
              <a:t>mHealth – Mobile Health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Face of Healthcare Today</a:t>
            </a:r>
            <a:endParaRPr lang="en-US" dirty="0"/>
          </a:p>
        </p:txBody>
      </p:sp>
      <p:sp>
        <p:nvSpPr>
          <p:cNvPr id="3" name="Content Placeholder 2"/>
          <p:cNvSpPr>
            <a:spLocks noGrp="1"/>
          </p:cNvSpPr>
          <p:nvPr>
            <p:ph idx="1"/>
          </p:nvPr>
        </p:nvSpPr>
        <p:spPr/>
        <p:txBody>
          <a:bodyPr>
            <a:normAutofit fontScale="92500"/>
          </a:bodyPr>
          <a:lstStyle/>
          <a:p>
            <a:r>
              <a:rPr lang="en-US" dirty="0" smtClean="0"/>
              <a:t>Most of us have several doctors</a:t>
            </a:r>
          </a:p>
          <a:p>
            <a:pPr lvl="1"/>
            <a:r>
              <a:rPr lang="en-US" dirty="0" smtClean="0"/>
              <a:t>Primary care physician</a:t>
            </a:r>
          </a:p>
          <a:p>
            <a:pPr lvl="1"/>
            <a:r>
              <a:rPr lang="en-US" dirty="0" smtClean="0"/>
              <a:t>Regular dental, optical, specialist providers</a:t>
            </a:r>
          </a:p>
          <a:p>
            <a:pPr lvl="1"/>
            <a:r>
              <a:rPr lang="en-US" dirty="0" smtClean="0"/>
              <a:t>Occasional specialist consultations</a:t>
            </a:r>
          </a:p>
          <a:p>
            <a:r>
              <a:rPr lang="en-US" dirty="0" smtClean="0"/>
              <a:t>Most of us don’t have copies of our medical records</a:t>
            </a:r>
          </a:p>
          <a:p>
            <a:pPr lvl="1"/>
            <a:r>
              <a:rPr lang="en-US" dirty="0" smtClean="0"/>
              <a:t>Healthcare provider (HCPs) see them as proprietary</a:t>
            </a:r>
          </a:p>
          <a:p>
            <a:pPr lvl="1"/>
            <a:r>
              <a:rPr lang="en-US" dirty="0" smtClean="0"/>
              <a:t>We forget to ask for (and keep!) personal copies</a:t>
            </a:r>
          </a:p>
          <a:p>
            <a:pPr lvl="1"/>
            <a:r>
              <a:rPr lang="en-US" dirty="0" smtClean="0"/>
              <a:t>We don’t archive all our medical records together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Information Technology (HIT)</a:t>
            </a:r>
            <a:endParaRPr lang="en-US" dirty="0"/>
          </a:p>
        </p:txBody>
      </p:sp>
      <p:sp>
        <p:nvSpPr>
          <p:cNvPr id="3" name="Content Placeholder 2"/>
          <p:cNvSpPr>
            <a:spLocks noGrp="1"/>
          </p:cNvSpPr>
          <p:nvPr>
            <p:ph idx="1"/>
          </p:nvPr>
        </p:nvSpPr>
        <p:spPr/>
        <p:txBody>
          <a:bodyPr/>
          <a:lstStyle/>
          <a:p>
            <a:r>
              <a:rPr lang="en-US" dirty="0" smtClean="0"/>
              <a:t>The whole shebang:  EHRs, PHRs, EMRs, mobile access, analytical logging, etc.</a:t>
            </a:r>
          </a:p>
          <a:p>
            <a:r>
              <a:rPr lang="en-US" dirty="0" smtClean="0"/>
              <a:t>Includes health information applications, portals, accessories, and devices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Health Records (EHRs)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aka EMR (Electronic Medical Record)</a:t>
            </a:r>
          </a:p>
          <a:p>
            <a:r>
              <a:rPr lang="en-US" dirty="0" smtClean="0"/>
              <a:t>HCP-owned and -operated</a:t>
            </a:r>
          </a:p>
          <a:p>
            <a:r>
              <a:rPr lang="en-US" dirty="0" smtClean="0"/>
              <a:t>Secure records stored in vertical-market applications</a:t>
            </a:r>
          </a:p>
          <a:p>
            <a:r>
              <a:rPr lang="en-US" dirty="0" smtClean="0"/>
              <a:t>Patient access to records is limited; methods of correcting errors have not been satisfactorily addressed</a:t>
            </a:r>
          </a:p>
          <a:p>
            <a:r>
              <a:rPr lang="en-US" dirty="0" smtClean="0"/>
              <a:t>“Meaningful use” criteria must be met</a:t>
            </a:r>
          </a:p>
          <a:p>
            <a:r>
              <a:rPr lang="en-US" dirty="0" smtClean="0"/>
              <a:t>Issues of healthcare identity theft have not been addressed by application providers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Health Records (PHRs)</a:t>
            </a:r>
            <a:endParaRPr lang="en-US" dirty="0"/>
          </a:p>
        </p:txBody>
      </p:sp>
      <p:sp>
        <p:nvSpPr>
          <p:cNvPr id="3" name="Content Placeholder 2"/>
          <p:cNvSpPr>
            <a:spLocks noGrp="1"/>
          </p:cNvSpPr>
          <p:nvPr>
            <p:ph idx="1"/>
          </p:nvPr>
        </p:nvSpPr>
        <p:spPr/>
        <p:txBody>
          <a:bodyPr/>
          <a:lstStyle/>
          <a:p>
            <a:r>
              <a:rPr lang="en-US" dirty="0" smtClean="0"/>
              <a:t>Patient-owned and –operated</a:t>
            </a:r>
          </a:p>
          <a:p>
            <a:pPr lvl="1"/>
            <a:r>
              <a:rPr lang="en-US" dirty="0" smtClean="0"/>
              <a:t>HCP read/write access is by the patient’s choice</a:t>
            </a:r>
          </a:p>
          <a:p>
            <a:r>
              <a:rPr lang="en-US" dirty="0" smtClean="0"/>
              <a:t>Stored in large online systems such as </a:t>
            </a:r>
            <a:r>
              <a:rPr lang="en-US" dirty="0" smtClean="0">
                <a:hlinkClick r:id="rId2"/>
              </a:rPr>
              <a:t>Microsoft Health Vault</a:t>
            </a:r>
            <a:endParaRPr lang="en-US" dirty="0" smtClean="0"/>
          </a:p>
          <a:p>
            <a:r>
              <a:rPr lang="en-US" dirty="0" smtClean="0"/>
              <a:t>Record security and integrity have not been addressed to users’ satisfaction</a:t>
            </a:r>
          </a:p>
          <a:p>
            <a:r>
              <a:rPr lang="en-US" dirty="0" smtClean="0"/>
              <a:t>Issues of health identity theft have not been addressed to users’ satisfaction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Medical Records (EMRs)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 to be confused with Electronic Medical Records (EHRs)</a:t>
            </a:r>
          </a:p>
          <a:p>
            <a:r>
              <a:rPr lang="en-US" dirty="0" smtClean="0"/>
              <a:t>Patient-owned and –operated</a:t>
            </a:r>
          </a:p>
          <a:p>
            <a:r>
              <a:rPr lang="en-US" dirty="0" smtClean="0"/>
              <a:t>Limited data set designed for quick access by first responders</a:t>
            </a:r>
          </a:p>
          <a:p>
            <a:r>
              <a:rPr lang="en-US" dirty="0" smtClean="0"/>
              <a:t>Specifically </a:t>
            </a:r>
            <a:r>
              <a:rPr lang="en-US" i="1" dirty="0" smtClean="0"/>
              <a:t>includes</a:t>
            </a:r>
            <a:r>
              <a:rPr lang="en-US" dirty="0" smtClean="0"/>
              <a:t> health-insurance information</a:t>
            </a:r>
          </a:p>
          <a:p>
            <a:r>
              <a:rPr lang="en-US" dirty="0" smtClean="0"/>
              <a:t>Not limited to people with severe health issues (asthma, allergies, etc.)</a:t>
            </a:r>
          </a:p>
          <a:p>
            <a:pPr lvl="1"/>
            <a:r>
              <a:rPr lang="en-US" dirty="0" smtClean="0"/>
              <a:t>Examples: </a:t>
            </a:r>
            <a:r>
              <a:rPr lang="en-US" dirty="0" smtClean="0">
                <a:hlinkClick r:id="rId2"/>
              </a:rPr>
              <a:t>Medic Alert</a:t>
            </a:r>
            <a:r>
              <a:rPr lang="en-US" dirty="0" smtClean="0"/>
              <a:t>, </a:t>
            </a:r>
            <a:r>
              <a:rPr lang="en-US" dirty="0" smtClean="0">
                <a:hlinkClick r:id="rId3"/>
              </a:rPr>
              <a:t>RoadID</a:t>
            </a:r>
            <a:r>
              <a:rPr lang="en-US" dirty="0" smtClean="0"/>
              <a:t> (interactive)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Protection and Affordable Care Act (PPACA)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Also known as “healthcare reform” or “Obamacare”</a:t>
            </a:r>
          </a:p>
          <a:p>
            <a:r>
              <a:rPr lang="en-US" dirty="0" smtClean="0"/>
              <a:t>Includes HIT requirement for all HCPs</a:t>
            </a:r>
          </a:p>
          <a:p>
            <a:r>
              <a:rPr lang="en-US" dirty="0" smtClean="0"/>
              <a:t>Long-term goal is a single, national EHR database (or a set of interoperable systems)</a:t>
            </a:r>
          </a:p>
          <a:p>
            <a:pPr lvl="1"/>
            <a:r>
              <a:rPr lang="en-US" dirty="0" smtClean="0"/>
              <a:t>Data mineable for public health and pharmacological research</a:t>
            </a:r>
          </a:p>
          <a:p>
            <a:pPr lvl="1"/>
            <a:r>
              <a:rPr lang="en-US" dirty="0" smtClean="0"/>
              <a:t>Any HCP can access a patient’s record to provide care</a:t>
            </a:r>
          </a:p>
          <a:p>
            <a:pPr lvl="1"/>
            <a:r>
              <a:rPr lang="en-US" dirty="0" smtClean="0"/>
              <a:t>Complete patient information for more accurate medical decision-making</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Health Information Technology for Economic and Clinical Health Act - HITECH</a:t>
            </a:r>
            <a:endParaRPr lang="en-US" dirty="0"/>
          </a:p>
        </p:txBody>
      </p:sp>
      <p:sp>
        <p:nvSpPr>
          <p:cNvPr id="3" name="Content Placeholder 2"/>
          <p:cNvSpPr>
            <a:spLocks noGrp="1"/>
          </p:cNvSpPr>
          <p:nvPr>
            <p:ph idx="1"/>
          </p:nvPr>
        </p:nvSpPr>
        <p:spPr>
          <a:xfrm>
            <a:off x="457200" y="2057400"/>
            <a:ext cx="8229600" cy="4068763"/>
          </a:xfrm>
        </p:spPr>
        <p:txBody>
          <a:bodyPr>
            <a:normAutofit fontScale="85000" lnSpcReduction="10000"/>
          </a:bodyPr>
          <a:lstStyle/>
          <a:p>
            <a:r>
              <a:rPr lang="en-US" dirty="0" smtClean="0"/>
              <a:t>Sometimes called the Health Information Technology Initiative</a:t>
            </a:r>
          </a:p>
          <a:p>
            <a:r>
              <a:rPr lang="en-US" dirty="0" smtClean="0"/>
              <a:t>Integral part of the PPACA</a:t>
            </a:r>
          </a:p>
          <a:p>
            <a:r>
              <a:rPr lang="en-US" dirty="0" smtClean="0"/>
              <a:t>Requires and incentivizes HCPs to move records to an approved patient management application</a:t>
            </a:r>
          </a:p>
          <a:p>
            <a:r>
              <a:rPr lang="en-US" dirty="0" smtClean="0"/>
              <a:t>Standardizes information requirements and data formats</a:t>
            </a:r>
          </a:p>
          <a:p>
            <a:r>
              <a:rPr lang="en-US" dirty="0" smtClean="0"/>
              <a:t>End expectation: one integrated medical record per patient, to be used by all his HCPs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Health (mHealth)</a:t>
            </a:r>
            <a:endParaRPr lang="en-US" dirty="0"/>
          </a:p>
        </p:txBody>
      </p:sp>
      <p:sp>
        <p:nvSpPr>
          <p:cNvPr id="3" name="Content Placeholder 2"/>
          <p:cNvSpPr>
            <a:spLocks noGrp="1"/>
          </p:cNvSpPr>
          <p:nvPr>
            <p:ph idx="1"/>
          </p:nvPr>
        </p:nvSpPr>
        <p:spPr/>
        <p:txBody>
          <a:bodyPr/>
          <a:lstStyle/>
          <a:p>
            <a:r>
              <a:rPr lang="en-US" dirty="0" smtClean="0"/>
              <a:t>The ability to manage one’s health through mobile devices, accessories, and applications</a:t>
            </a:r>
          </a:p>
          <a:p>
            <a:r>
              <a:rPr lang="en-US" dirty="0" smtClean="0"/>
              <a:t>Includes iOS</a:t>
            </a:r>
            <a:r>
              <a:rPr lang="en-US" dirty="0"/>
              <a:t>-</a:t>
            </a:r>
            <a:r>
              <a:rPr lang="en-US" dirty="0" smtClean="0"/>
              <a:t> and Android-based applications, smartphone/device data connections, medical measurement devices</a:t>
            </a:r>
          </a:p>
          <a:p>
            <a:r>
              <a:rPr lang="en-US" dirty="0" smtClean="0"/>
              <a:t>FDA has been soliciting comments à propos providing </a:t>
            </a:r>
            <a:r>
              <a:rPr lang="en-US" i="1" dirty="0" smtClean="0"/>
              <a:t>advice</a:t>
            </a:r>
            <a:r>
              <a:rPr lang="en-US" dirty="0" smtClean="0"/>
              <a:t> on these devices, cables, and applications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Mobility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Handheld Scanners</a:t>
            </a:r>
          </a:p>
          <a:p>
            <a:pPr lvl="1"/>
            <a:r>
              <a:rPr lang="en-US" dirty="0" smtClean="0"/>
              <a:t>Today: Bar-coded, basic patient information</a:t>
            </a:r>
          </a:p>
          <a:p>
            <a:pPr lvl="1"/>
            <a:r>
              <a:rPr lang="en-US" dirty="0" smtClean="0"/>
              <a:t>Tomorrow:  Context-moderated access to patient EHR, EMR, PHR</a:t>
            </a:r>
          </a:p>
          <a:p>
            <a:r>
              <a:rPr lang="en-US" dirty="0" smtClean="0"/>
              <a:t>Medical IDs and EMRs</a:t>
            </a:r>
          </a:p>
          <a:p>
            <a:pPr lvl="1"/>
            <a:r>
              <a:rPr lang="en-US" dirty="0" smtClean="0"/>
              <a:t>Today: ID jewelry indicates basic condition, authorization codes to view EMR on laptop computer</a:t>
            </a:r>
          </a:p>
          <a:p>
            <a:pPr lvl="1"/>
            <a:r>
              <a:rPr lang="en-US" dirty="0" smtClean="0"/>
              <a:t>Tomorrow:  ID jewelry automatically links EMT scanner to EMR, EHR</a:t>
            </a:r>
          </a:p>
          <a:p>
            <a:r>
              <a:rPr lang="en-US" dirty="0" smtClean="0"/>
              <a:t>Health logging</a:t>
            </a:r>
          </a:p>
          <a:p>
            <a:pPr lvl="1"/>
            <a:r>
              <a:rPr lang="en-US" dirty="0" smtClean="0"/>
              <a:t>Today: Requires data cable and connection to laptop computer, Internet</a:t>
            </a:r>
          </a:p>
          <a:p>
            <a:pPr lvl="1"/>
            <a:r>
              <a:rPr lang="en-US" dirty="0" smtClean="0"/>
              <a:t>Tomorrow: Log and upload from anywhere.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Integration of EHRs, PHRs, through Health Information Exchanges (HIEs)</a:t>
            </a:r>
          </a:p>
          <a:p>
            <a:pPr lvl="1"/>
            <a:r>
              <a:rPr lang="en-US" dirty="0" smtClean="0"/>
              <a:t>Standardized data formats</a:t>
            </a:r>
          </a:p>
          <a:p>
            <a:pPr lvl="1"/>
            <a:r>
              <a:rPr lang="en-US" dirty="0" smtClean="0"/>
              <a:t>Improved patient access to medical records</a:t>
            </a:r>
          </a:p>
          <a:p>
            <a:r>
              <a:rPr lang="en-US" dirty="0" smtClean="0"/>
              <a:t>Mobile and multiple-device data integration</a:t>
            </a:r>
          </a:p>
          <a:p>
            <a:pPr lvl="1"/>
            <a:r>
              <a:rPr lang="en-US" dirty="0" smtClean="0"/>
              <a:t>Meaningful per-patient analysis</a:t>
            </a:r>
          </a:p>
          <a:p>
            <a:r>
              <a:rPr lang="en-US" dirty="0" smtClean="0"/>
              <a:t>Meaningful use of population-wide data</a:t>
            </a:r>
          </a:p>
          <a:p>
            <a:pPr lvl="1"/>
            <a:r>
              <a:rPr lang="en-US" dirty="0" smtClean="0"/>
              <a:t>Therapeutic and research applications of EHR/PHR data mining</a:t>
            </a:r>
          </a:p>
          <a:p>
            <a:pPr lvl="1"/>
            <a:r>
              <a:rPr lang="en-US" dirty="0" smtClean="0"/>
              <a:t>Public health applications of EHR/PHR data mining</a:t>
            </a:r>
          </a:p>
          <a:p>
            <a:pPr lvl="2"/>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Patient Protection and Affordable Care Act (PPACA</a:t>
            </a:r>
            <a:r>
              <a:rPr lang="en-US" dirty="0" smtClean="0"/>
              <a:t>) </a:t>
            </a:r>
            <a:r>
              <a:rPr lang="en-US" dirty="0" smtClean="0">
                <a:hlinkClick r:id="rId2"/>
              </a:rPr>
              <a:t>http://www.gpo.gov/fdsys/pkg/PLAW-111publ148/content-detail.html</a:t>
            </a:r>
            <a:endParaRPr lang="en-US" dirty="0" smtClean="0"/>
          </a:p>
          <a:p>
            <a:r>
              <a:rPr lang="en-US" dirty="0"/>
              <a:t>The “Meaningful Use” Regulation for Electronic Health </a:t>
            </a:r>
            <a:r>
              <a:rPr lang="en-US" dirty="0" smtClean="0"/>
              <a:t>Records, </a:t>
            </a:r>
            <a:r>
              <a:rPr lang="en-US" i="1" dirty="0" smtClean="0"/>
              <a:t>New England Journal of Medicine</a:t>
            </a:r>
            <a:r>
              <a:rPr lang="en-US" dirty="0" smtClean="0"/>
              <a:t>, 5 August, 2010 </a:t>
            </a:r>
            <a:r>
              <a:rPr lang="en-US" dirty="0" smtClean="0">
                <a:hlinkClick r:id="rId3"/>
              </a:rPr>
              <a:t>http://www.nejm.org/doi/full/10.1056/NEJMp1006114</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HIMSS pages on Electronic Health Records </a:t>
            </a:r>
            <a:r>
              <a:rPr lang="en-US" dirty="0" smtClean="0">
                <a:hlinkClick r:id="rId4"/>
              </a:rPr>
              <a:t>http://www.himss.org/ASP/topics_ehr.asp</a:t>
            </a:r>
            <a:endParaRPr lang="en-US" dirty="0" smtClean="0"/>
          </a:p>
          <a:p>
            <a:r>
              <a:rPr lang="en-US" dirty="0" smtClean="0"/>
              <a:t>Healthcare Insurance Portability and Accountability Act (HIPAA) </a:t>
            </a:r>
            <a:r>
              <a:rPr lang="en-US" dirty="0" smtClean="0">
                <a:hlinkClick r:id="rId5"/>
              </a:rPr>
              <a:t>http://www.hhs.gov/ocr/privacy/hipaa/understanding/summary/index.html</a:t>
            </a:r>
            <a:endParaRPr lang="en-US" dirty="0" smtClean="0"/>
          </a:p>
          <a:p>
            <a:r>
              <a:rPr lang="en-US" dirty="0" smtClean="0"/>
              <a:t>Patient Privacy Rights </a:t>
            </a:r>
            <a:r>
              <a:rPr lang="en-US" dirty="0" smtClean="0">
                <a:hlinkClick r:id="rId6"/>
              </a:rPr>
              <a:t>http://patientprivacyrights.org/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“Old School” Personal Medical Record</a:t>
            </a:r>
            <a:endParaRPr lang="en-US" dirty="0"/>
          </a:p>
        </p:txBody>
      </p:sp>
      <p:pic>
        <p:nvPicPr>
          <p:cNvPr id="8" name="Picture Placeholder 7" descr="printrecord.jpg"/>
          <p:cNvPicPr>
            <a:picLocks noGrp="1" noChangeAspect="1"/>
          </p:cNvPicPr>
          <p:nvPr>
            <p:ph type="pic" idx="1"/>
          </p:nvPr>
        </p:nvPicPr>
        <p:blipFill>
          <a:blip r:embed="rId3" cstate="print"/>
          <a:srcRect l="16439" r="16439"/>
          <a:stretch>
            <a:fillRect/>
          </a:stretch>
        </p:blipFill>
        <p:spPr/>
      </p:pic>
      <p:sp>
        <p:nvSpPr>
          <p:cNvPr id="6" name="Text Placeholder 5"/>
          <p:cNvSpPr>
            <a:spLocks noGrp="1"/>
          </p:cNvSpPr>
          <p:nvPr>
            <p:ph type="body" sz="half" idx="2"/>
          </p:nvPr>
        </p:nvSpPr>
        <p:spPr/>
        <p:txBody>
          <a:bodyPr/>
          <a:lstStyle/>
          <a:p>
            <a:r>
              <a:rPr lang="en-US" dirty="0" smtClean="0"/>
              <a:t>Many doctors are still only able to access patient information – especially information from other healthcare providers – this way.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Paper Records</a:t>
            </a:r>
            <a:endParaRPr lang="en-US" dirty="0"/>
          </a:p>
        </p:txBody>
      </p:sp>
      <p:sp>
        <p:nvSpPr>
          <p:cNvPr id="6" name="Content Placeholder 5"/>
          <p:cNvSpPr>
            <a:spLocks noGrp="1"/>
          </p:cNvSpPr>
          <p:nvPr>
            <p:ph idx="1"/>
          </p:nvPr>
        </p:nvSpPr>
        <p:spPr/>
        <p:txBody>
          <a:bodyPr/>
          <a:lstStyle/>
          <a:p>
            <a:r>
              <a:rPr lang="en-US" dirty="0" smtClean="0"/>
              <a:t>Can get lost</a:t>
            </a:r>
          </a:p>
          <a:p>
            <a:r>
              <a:rPr lang="en-US" dirty="0" smtClean="0"/>
              <a:t>Can get misfiled</a:t>
            </a:r>
          </a:p>
          <a:p>
            <a:r>
              <a:rPr lang="en-US" dirty="0" smtClean="0"/>
              <a:t>Can get damaged by water, fire, light, etc.</a:t>
            </a:r>
          </a:p>
          <a:p>
            <a:r>
              <a:rPr lang="en-US" dirty="0" smtClean="0"/>
              <a:t>Hard to share – only one copy exists (unless scanned or photocopied)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glucoselog.jpg"/>
          <p:cNvPicPr>
            <a:picLocks noGrp="1" noChangeAspect="1"/>
          </p:cNvPicPr>
          <p:nvPr>
            <p:ph sz="half" idx="1"/>
          </p:nvPr>
        </p:nvPicPr>
        <p:blipFill>
          <a:blip r:embed="rId2" cstate="print"/>
          <a:stretch>
            <a:fillRect/>
          </a:stretch>
        </p:blipFill>
        <p:spPr>
          <a:xfrm>
            <a:off x="4572000" y="2057400"/>
            <a:ext cx="4038600" cy="1581785"/>
          </a:xfrm>
        </p:spPr>
      </p:pic>
      <p:pic>
        <p:nvPicPr>
          <p:cNvPr id="10" name="Picture 9" descr="HRMfile.jpg"/>
          <p:cNvPicPr>
            <a:picLocks noChangeAspect="1"/>
          </p:cNvPicPr>
          <p:nvPr/>
        </p:nvPicPr>
        <p:blipFill>
          <a:blip r:embed="rId3" cstate="print"/>
          <a:stretch>
            <a:fillRect/>
          </a:stretch>
        </p:blipFill>
        <p:spPr>
          <a:xfrm>
            <a:off x="4114800" y="4191000"/>
            <a:ext cx="3987799" cy="1788279"/>
          </a:xfrm>
          <a:prstGeom prst="rect">
            <a:avLst/>
          </a:prstGeom>
        </p:spPr>
      </p:pic>
      <p:pic>
        <p:nvPicPr>
          <p:cNvPr id="15" name="Content Placeholder 14" descr="ManyHCPs.jpg"/>
          <p:cNvPicPr>
            <a:picLocks noGrp="1" noChangeAspect="1"/>
          </p:cNvPicPr>
          <p:nvPr>
            <p:ph sz="half" idx="2"/>
          </p:nvPr>
        </p:nvPicPr>
        <p:blipFill>
          <a:blip r:embed="rId4" cstate="print">
            <a:clrChange>
              <a:clrFrom>
                <a:srgbClr val="06118D"/>
              </a:clrFrom>
              <a:clrTo>
                <a:srgbClr val="06118D">
                  <a:alpha val="0"/>
                </a:srgbClr>
              </a:clrTo>
            </a:clrChange>
          </a:blip>
          <a:srcRect t="12579"/>
          <a:stretch>
            <a:fillRect/>
          </a:stretch>
        </p:blipFill>
        <p:spPr>
          <a:xfrm>
            <a:off x="533400" y="1524000"/>
            <a:ext cx="4038600" cy="2647950"/>
          </a:xfrm>
        </p:spPr>
      </p:pic>
      <p:sp>
        <p:nvSpPr>
          <p:cNvPr id="5" name="Title 4"/>
          <p:cNvSpPr>
            <a:spLocks noGrp="1"/>
          </p:cNvSpPr>
          <p:nvPr>
            <p:ph type="title"/>
          </p:nvPr>
        </p:nvSpPr>
        <p:spPr/>
        <p:txBody>
          <a:bodyPr/>
          <a:lstStyle/>
          <a:p>
            <a:r>
              <a:rPr lang="en-US" dirty="0" smtClean="0"/>
              <a:t>Many Data Sources, One Patient</a:t>
            </a:r>
            <a:endParaRPr lang="en-US" dirty="0"/>
          </a:p>
        </p:txBody>
      </p:sp>
      <p:pic>
        <p:nvPicPr>
          <p:cNvPr id="12" name="Picture 11" descr="labreport.gif"/>
          <p:cNvPicPr>
            <a:picLocks noChangeAspect="1"/>
          </p:cNvPicPr>
          <p:nvPr/>
        </p:nvPicPr>
        <p:blipFill>
          <a:blip r:embed="rId5" cstate="print">
            <a:clrChange>
              <a:clrFrom>
                <a:srgbClr val="FFFFFF"/>
              </a:clrFrom>
              <a:clrTo>
                <a:srgbClr val="FFFFFF">
                  <a:alpha val="0"/>
                </a:srgbClr>
              </a:clrTo>
            </a:clrChange>
          </a:blip>
          <a:stretch>
            <a:fillRect/>
          </a:stretch>
        </p:blipFill>
        <p:spPr>
          <a:xfrm>
            <a:off x="838200" y="3352800"/>
            <a:ext cx="3773031" cy="3305175"/>
          </a:xfrm>
          <a:prstGeom prst="rect">
            <a:avLst/>
          </a:prstGeom>
        </p:spPr>
      </p:pic>
      <p:pic>
        <p:nvPicPr>
          <p:cNvPr id="1026" name="Picture 2" descr="C:\Users\Brenda\Documents\ACGNJ\EHR, PHR, HIT Presentation\prescription.jpg"/>
          <p:cNvPicPr>
            <a:picLocks noChangeAspect="1" noChangeArrowheads="1"/>
          </p:cNvPicPr>
          <p:nvPr/>
        </p:nvPicPr>
        <p:blipFill>
          <a:blip r:embed="rId6" cstate="print">
            <a:clrChange>
              <a:clrFrom>
                <a:srgbClr val="13090C"/>
              </a:clrFrom>
              <a:clrTo>
                <a:srgbClr val="13090C">
                  <a:alpha val="0"/>
                </a:srgbClr>
              </a:clrTo>
            </a:clrChange>
          </a:blip>
          <a:srcRect/>
          <a:stretch>
            <a:fillRect/>
          </a:stretch>
        </p:blipFill>
        <p:spPr bwMode="auto">
          <a:xfrm>
            <a:off x="609600" y="3810000"/>
            <a:ext cx="1752600" cy="201255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Your Medical Record Includes</a:t>
            </a:r>
            <a:endParaRPr lang="en-US" dirty="0"/>
          </a:p>
        </p:txBody>
      </p:sp>
      <p:sp>
        <p:nvSpPr>
          <p:cNvPr id="6" name="Content Placeholder 5"/>
          <p:cNvSpPr>
            <a:spLocks noGrp="1"/>
          </p:cNvSpPr>
          <p:nvPr>
            <p:ph idx="1"/>
          </p:nvPr>
        </p:nvSpPr>
        <p:spPr/>
        <p:txBody>
          <a:bodyPr>
            <a:normAutofit lnSpcReduction="10000"/>
          </a:bodyPr>
          <a:lstStyle/>
          <a:p>
            <a:r>
              <a:rPr lang="en-US" dirty="0" smtClean="0"/>
              <a:t>Test reports</a:t>
            </a:r>
          </a:p>
          <a:p>
            <a:r>
              <a:rPr lang="en-US" dirty="0" smtClean="0"/>
              <a:t>Prescriptions</a:t>
            </a:r>
          </a:p>
          <a:p>
            <a:r>
              <a:rPr lang="en-US" dirty="0" smtClean="0"/>
              <a:t>Doctors’ instructions</a:t>
            </a:r>
          </a:p>
          <a:p>
            <a:r>
              <a:rPr lang="en-US" dirty="0" smtClean="0"/>
              <a:t>Hospital discharge papers</a:t>
            </a:r>
          </a:p>
          <a:p>
            <a:r>
              <a:rPr lang="en-US" dirty="0" smtClean="0"/>
              <a:t>Images and their interpretations</a:t>
            </a:r>
          </a:p>
          <a:p>
            <a:r>
              <a:rPr lang="en-US" dirty="0" smtClean="0"/>
              <a:t>Personal medical logs</a:t>
            </a:r>
          </a:p>
          <a:p>
            <a:r>
              <a:rPr lang="en-US" dirty="0" smtClean="0"/>
              <a:t>Health Insurance Explanations of Benefits</a:t>
            </a:r>
          </a:p>
          <a:p>
            <a:r>
              <a:rPr lang="en-US" dirty="0" smtClean="0"/>
              <a:t>Healthcare bills and receipts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Health Records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Are not shared with other doctors</a:t>
            </a:r>
          </a:p>
          <a:p>
            <a:pPr lvl="1"/>
            <a:r>
              <a:rPr lang="en-US" dirty="0" smtClean="0"/>
              <a:t>Diagnostic tests are unnecessarily repeated</a:t>
            </a:r>
          </a:p>
          <a:p>
            <a:pPr lvl="1"/>
            <a:r>
              <a:rPr lang="en-US" dirty="0" smtClean="0"/>
              <a:t>Needed tests may be omitted</a:t>
            </a:r>
          </a:p>
          <a:p>
            <a:pPr lvl="1"/>
            <a:r>
              <a:rPr lang="en-US" dirty="0" smtClean="0"/>
              <a:t>Key signs and symptoms may be missed</a:t>
            </a:r>
          </a:p>
          <a:p>
            <a:pPr>
              <a:buNone/>
            </a:pPr>
            <a:r>
              <a:rPr lang="en-US" dirty="0" smtClean="0"/>
              <a:t>This leads to</a:t>
            </a:r>
          </a:p>
          <a:p>
            <a:pPr lvl="1"/>
            <a:r>
              <a:rPr lang="en-US" dirty="0" smtClean="0"/>
              <a:t>Delays in diagnosis</a:t>
            </a:r>
          </a:p>
          <a:p>
            <a:pPr lvl="1"/>
            <a:r>
              <a:rPr lang="en-US" dirty="0" smtClean="0"/>
              <a:t>Incorrect diagnoses</a:t>
            </a:r>
          </a:p>
          <a:p>
            <a:pPr lvl="1"/>
            <a:r>
              <a:rPr lang="en-US" dirty="0" smtClean="0"/>
              <a:t>Incorrect, unsuitable, and even dangerous therapies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Keep Personal Copies</a:t>
            </a:r>
            <a:endParaRPr lang="en-US" dirty="0"/>
          </a:p>
        </p:txBody>
      </p:sp>
      <p:sp>
        <p:nvSpPr>
          <p:cNvPr id="3" name="Content Placeholder 2"/>
          <p:cNvSpPr>
            <a:spLocks noGrp="1"/>
          </p:cNvSpPr>
          <p:nvPr>
            <p:ph idx="1"/>
          </p:nvPr>
        </p:nvSpPr>
        <p:spPr/>
        <p:txBody>
          <a:bodyPr/>
          <a:lstStyle/>
          <a:p>
            <a:r>
              <a:rPr lang="en-US" dirty="0" smtClean="0"/>
              <a:t>Income tax deductions</a:t>
            </a:r>
          </a:p>
          <a:p>
            <a:r>
              <a:rPr lang="en-US" dirty="0" smtClean="0"/>
              <a:t>Keeping track across multiple healthcare providers</a:t>
            </a:r>
          </a:p>
          <a:p>
            <a:pPr lvl="1"/>
            <a:r>
              <a:rPr lang="en-US" dirty="0" smtClean="0"/>
              <a:t>Filling in crucial medical history</a:t>
            </a:r>
          </a:p>
          <a:p>
            <a:pPr lvl="1"/>
            <a:r>
              <a:rPr lang="en-US" dirty="0" smtClean="0"/>
              <a:t>Avoiding unnecessary duplication of efforts</a:t>
            </a:r>
          </a:p>
          <a:p>
            <a:r>
              <a:rPr lang="en-US" dirty="0" smtClean="0"/>
              <a:t>Keeping track over time</a:t>
            </a:r>
          </a:p>
          <a:p>
            <a:r>
              <a:rPr lang="en-US" dirty="0" smtClean="0"/>
              <a:t>Better understanding your health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Medical History</a:t>
            </a:r>
            <a:endParaRPr lang="en-US" dirty="0"/>
          </a:p>
        </p:txBody>
      </p:sp>
      <p:pic>
        <p:nvPicPr>
          <p:cNvPr id="5" name="Picture Placeholder 4" descr="eyehistory.jpg"/>
          <p:cNvPicPr>
            <a:picLocks noGrp="1" noChangeAspect="1"/>
          </p:cNvPicPr>
          <p:nvPr>
            <p:ph type="pic" idx="1"/>
          </p:nvPr>
        </p:nvPicPr>
        <p:blipFill>
          <a:blip r:embed="rId2" cstate="print"/>
          <a:srcRect/>
          <a:stretch>
            <a:fillRect/>
          </a:stretch>
        </p:blipFill>
        <p:spPr/>
      </p:pic>
      <p:sp>
        <p:nvSpPr>
          <p:cNvPr id="4" name="Text Placeholder 3"/>
          <p:cNvSpPr>
            <a:spLocks noGrp="1"/>
          </p:cNvSpPr>
          <p:nvPr>
            <p:ph type="body" sz="half" idx="2"/>
          </p:nvPr>
        </p:nvSpPr>
        <p:spPr/>
        <p:txBody>
          <a:bodyPr/>
          <a:lstStyle/>
          <a:p>
            <a:r>
              <a:rPr lang="en-US" dirty="0" smtClean="0"/>
              <a:t>Prescriptions and retinal scans across eight years and three eye-care providers.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IT Test 1">
      <a:dk1>
        <a:srgbClr val="000000"/>
      </a:dk1>
      <a:lt1>
        <a:sysClr val="window" lastClr="FFFFFF"/>
      </a:lt1>
      <a:dk2>
        <a:srgbClr val="000022"/>
      </a:dk2>
      <a:lt2>
        <a:srgbClr val="C1C1FF"/>
      </a:lt2>
      <a:accent1>
        <a:srgbClr val="4070AA"/>
      </a:accent1>
      <a:accent2>
        <a:srgbClr val="FF2F2F"/>
      </a:accent2>
      <a:accent3>
        <a:srgbClr val="43FF43"/>
      </a:accent3>
      <a:accent4>
        <a:srgbClr val="8064A2"/>
      </a:accent4>
      <a:accent5>
        <a:srgbClr val="4BACC6"/>
      </a:accent5>
      <a:accent6>
        <a:srgbClr val="F79646"/>
      </a:accent6>
      <a:hlink>
        <a:srgbClr val="FF0000"/>
      </a:hlink>
      <a:folHlink>
        <a:srgbClr val="E8510E"/>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3768</TotalTime>
  <Words>1386</Words>
  <Application>Microsoft Office PowerPoint</Application>
  <PresentationFormat>On-screen Show (4:3)</PresentationFormat>
  <Paragraphs>189</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Electronic Health Records, Personal Health Records &amp; Health Information Technology</vt:lpstr>
      <vt:lpstr>The Face of Healthcare Today</vt:lpstr>
      <vt:lpstr>“Old School” Personal Medical Record</vt:lpstr>
      <vt:lpstr>Paper Records</vt:lpstr>
      <vt:lpstr>Many Data Sources, One Patient</vt:lpstr>
      <vt:lpstr>Your Medical Record Includes</vt:lpstr>
      <vt:lpstr>Traditional Health Records</vt:lpstr>
      <vt:lpstr>Reasons to Keep Personal Copies</vt:lpstr>
      <vt:lpstr>One Medical History</vt:lpstr>
      <vt:lpstr>Why Go Electronic?</vt:lpstr>
      <vt:lpstr>Going Electronic – Stage 1</vt:lpstr>
      <vt:lpstr>Managing Paper Medical Records</vt:lpstr>
      <vt:lpstr>Going Electronic – Stage 2</vt:lpstr>
      <vt:lpstr>Going Electronic – Stage 2</vt:lpstr>
      <vt:lpstr>Log Printout</vt:lpstr>
      <vt:lpstr>Into the Cloud!</vt:lpstr>
      <vt:lpstr>HIPAA</vt:lpstr>
      <vt:lpstr>“Meaningful Use”</vt:lpstr>
      <vt:lpstr>Alphabet Soup</vt:lpstr>
      <vt:lpstr>Health Information Technology (HIT)</vt:lpstr>
      <vt:lpstr>Electronic Health Records (EHRs)</vt:lpstr>
      <vt:lpstr>Personal Health Records (PHRs)</vt:lpstr>
      <vt:lpstr>Emergency Medical Records (EMRs)</vt:lpstr>
      <vt:lpstr>Patient Protection and Affordable Care Act (PPACA)</vt:lpstr>
      <vt:lpstr>Health Information Technology for Economic and Clinical Health Act - HITECH</vt:lpstr>
      <vt:lpstr>Mobile Health (mHealth)</vt:lpstr>
      <vt:lpstr>Improving Mobility</vt:lpstr>
      <vt:lpstr>Looking Ahead</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Health Records,Personal Health Records &amp; Information Online</dc:title>
  <dc:creator>Brenda F. Bell</dc:creator>
  <cp:lastModifiedBy>Brenda F. Bell</cp:lastModifiedBy>
  <cp:revision>76</cp:revision>
  <dcterms:created xsi:type="dcterms:W3CDTF">2011-11-15T17:54:20Z</dcterms:created>
  <dcterms:modified xsi:type="dcterms:W3CDTF">2011-11-19T03:02:26Z</dcterms:modified>
</cp:coreProperties>
</file>