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9" r:id="rId4"/>
    <p:sldId id="258" r:id="rId5"/>
    <p:sldId id="260" r:id="rId6"/>
    <p:sldId id="261" r:id="rId7"/>
    <p:sldId id="262" r:id="rId8"/>
    <p:sldId id="263" r:id="rId9"/>
    <p:sldId id="264" r:id="rId10"/>
    <p:sldId id="265" r:id="rId11"/>
    <p:sldId id="270" r:id="rId12"/>
    <p:sldId id="271" r:id="rId13"/>
    <p:sldId id="267" r:id="rId14"/>
    <p:sldId id="268" r:id="rId15"/>
    <p:sldId id="269"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4" autoAdjust="0"/>
    <p:restoredTop sz="86377" autoAdjust="0"/>
  </p:normalViewPr>
  <p:slideViewPr>
    <p:cSldViewPr>
      <p:cViewPr varScale="1">
        <p:scale>
          <a:sx n="76" d="100"/>
          <a:sy n="76" d="100"/>
        </p:scale>
        <p:origin x="-102" y="-84"/>
      </p:cViewPr>
      <p:guideLst>
        <p:guide orient="horz" pos="2160"/>
        <p:guide pos="2880"/>
      </p:guideLst>
    </p:cSldViewPr>
  </p:slideViewPr>
  <p:outlineViewPr>
    <p:cViewPr>
      <p:scale>
        <a:sx n="33" d="100"/>
        <a:sy n="33" d="100"/>
      </p:scale>
      <p:origin x="48" y="101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91334-7E51-4011-8437-06C4FF3CB7ED}" type="datetimeFigureOut">
              <a:rPr lang="en-US" smtClean="0"/>
              <a:pPr/>
              <a:t>10/9/2012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503E2-9FCF-4037-83F3-F8111799C4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plans are separate</a:t>
            </a:r>
            <a:r>
              <a:rPr lang="en-US" baseline="0" dirty="0" smtClean="0"/>
              <a:t> from text (SMS) plans, though most phones with data plans are sold with text messaging as part of the service package. (The “triple play” of cellular services is “voice, text, data”.)</a:t>
            </a:r>
            <a:endParaRPr lang="en-US" dirty="0"/>
          </a:p>
        </p:txBody>
      </p:sp>
      <p:sp>
        <p:nvSpPr>
          <p:cNvPr id="4" name="Slide Number Placeholder 3"/>
          <p:cNvSpPr>
            <a:spLocks noGrp="1"/>
          </p:cNvSpPr>
          <p:nvPr>
            <p:ph type="sldNum" sz="quarter" idx="10"/>
          </p:nvPr>
        </p:nvSpPr>
        <p:spPr/>
        <p:txBody>
          <a:bodyPr/>
          <a:lstStyle/>
          <a:p>
            <a:fld id="{BD2503E2-9FCF-4037-83F3-F8111799C417}"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you can see, regardless of plan type, the cost of mobile data for a typical family adds up quickly. This is one of the biggest consumer objections to upgrading basic or “feature” phones to </a:t>
            </a:r>
            <a:r>
              <a:rPr lang="en-US" baseline="0" dirty="0" err="1" smtClean="0"/>
              <a:t>smartphones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D2503E2-9FCF-4037-83F3-F8111799C417}"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specifically, this should be “reasons we need </a:t>
            </a:r>
            <a:r>
              <a:rPr lang="en-US" dirty="0" err="1" smtClean="0"/>
              <a:t>smartphones</a:t>
            </a:r>
            <a:r>
              <a:rPr lang="en-US" dirty="0" smtClean="0"/>
              <a:t>” – but most </a:t>
            </a:r>
            <a:r>
              <a:rPr lang="en-US" dirty="0" err="1" smtClean="0"/>
              <a:t>smartphones</a:t>
            </a:r>
            <a:r>
              <a:rPr lang="en-US" dirty="0" smtClean="0"/>
              <a:t> are tied to a data contract,</a:t>
            </a:r>
            <a:r>
              <a:rPr lang="en-US" baseline="0" dirty="0" smtClean="0"/>
              <a:t> and many mobile apps are dependent upon a data connection (some will not even launch without one), limiting the utility of iPods and of tablet devices without data plans. </a:t>
            </a:r>
          </a:p>
          <a:p>
            <a:r>
              <a:rPr lang="en-US" baseline="0" dirty="0" smtClean="0"/>
              <a:t>These are the reasons a consumer will want to purchase, or will purchase, a smartphone or tablet.</a:t>
            </a:r>
            <a:endParaRPr lang="en-US" dirty="0"/>
          </a:p>
        </p:txBody>
      </p:sp>
      <p:sp>
        <p:nvSpPr>
          <p:cNvPr id="4" name="Slide Number Placeholder 3"/>
          <p:cNvSpPr>
            <a:spLocks noGrp="1"/>
          </p:cNvSpPr>
          <p:nvPr>
            <p:ph type="sldNum" sz="quarter" idx="10"/>
          </p:nvPr>
        </p:nvSpPr>
        <p:spPr/>
        <p:txBody>
          <a:bodyPr/>
          <a:lstStyle/>
          <a:p>
            <a:fld id="{BD2503E2-9FCF-4037-83F3-F8111799C417}"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some uses that may require a smartphone or wireless tablet device. In some cases, the device is corporate-owned, but the BYOD (Bring Your Own Device) trend is growing. In certain professions, this is a necessary cost of doing business.</a:t>
            </a:r>
            <a:endParaRPr lang="en-US" dirty="0"/>
          </a:p>
        </p:txBody>
      </p:sp>
      <p:sp>
        <p:nvSpPr>
          <p:cNvPr id="4" name="Slide Number Placeholder 3"/>
          <p:cNvSpPr>
            <a:spLocks noGrp="1"/>
          </p:cNvSpPr>
          <p:nvPr>
            <p:ph type="sldNum" sz="quarter" idx="10"/>
          </p:nvPr>
        </p:nvSpPr>
        <p:spPr/>
        <p:txBody>
          <a:bodyPr/>
          <a:lstStyle/>
          <a:p>
            <a:fld id="{BD2503E2-9FCF-4037-83F3-F8111799C417}"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2503E2-9FCF-4037-83F3-F8111799C417}"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2503E2-9FCF-4037-83F3-F8111799C41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0" y="2286000"/>
            <a:ext cx="6096000" cy="762000"/>
          </a:xfrm>
        </p:spPr>
        <p:txBody>
          <a:bodyPr/>
          <a:lstStyle>
            <a:lvl1pPr>
              <a:defRPr>
                <a:solidFill>
                  <a:schemeClr val="accent2">
                    <a:lumMod val="50000"/>
                  </a:schemeClr>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3048000" y="2971800"/>
            <a:ext cx="6096000" cy="609600"/>
          </a:xfrm>
        </p:spPr>
        <p:txBody>
          <a:bodyPr/>
          <a:lstStyle>
            <a:lvl1pPr marL="0" indent="0">
              <a:buFontTx/>
              <a:buNone/>
              <a:defRPr>
                <a:solidFill>
                  <a:schemeClr val="accent2">
                    <a:lumMod val="50000"/>
                  </a:schemeClr>
                </a:solidFill>
              </a:defRPr>
            </a:lvl1pPr>
          </a:lstStyle>
          <a:p>
            <a:r>
              <a:rPr lang="en-US" smtClean="0"/>
              <a:t>Click to edit Master subtitle style</a:t>
            </a:r>
            <a:endParaRPr lang="en-US" dirty="0"/>
          </a:p>
        </p:txBody>
      </p:sp>
      <p:sp>
        <p:nvSpPr>
          <p:cNvPr id="3076" name="Rectangle 4"/>
          <p:cNvSpPr>
            <a:spLocks noGrp="1" noChangeArrowheads="1"/>
          </p:cNvSpPr>
          <p:nvPr>
            <p:ph type="dt" sz="half" idx="2"/>
          </p:nvPr>
        </p:nvSpPr>
        <p:spPr/>
        <p:txBody>
          <a:bodyPr/>
          <a:lstStyle>
            <a:lvl1pPr>
              <a:defRPr/>
            </a:lvl1pPr>
          </a:lstStyle>
          <a:p>
            <a:fld id="{06894693-5559-4756-B517-A834097B3D78}" type="datetimeFigureOut">
              <a:rPr lang="en-US" smtClean="0"/>
              <a:pPr/>
              <a:t>10/9/2012</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52578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71600" y="10699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371600" y="5824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00750" y="1066800"/>
            <a:ext cx="1847850" cy="5059363"/>
          </a:xfrm>
        </p:spPr>
        <p:txBody>
          <a:bodyPr vert="eaVert"/>
          <a:lstStyle>
            <a:lvl1pPr>
              <a:defRPr>
                <a:solidFill>
                  <a:schemeClr val="bg1">
                    <a:lumMod val="95000"/>
                    <a:lumOff val="5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066800"/>
            <a:ext cx="5391150" cy="5059363"/>
          </a:xfrm>
        </p:spPr>
        <p:txBody>
          <a:bodyPr vert="eaVert"/>
          <a:lstStyle>
            <a:lvl1pPr>
              <a:defRPr>
                <a:solidFill>
                  <a:schemeClr val="bg1">
                    <a:lumMod val="95000"/>
                    <a:lumOff val="5000"/>
                  </a:schemeClr>
                </a:solidFill>
              </a:defRPr>
            </a:lvl1pPr>
            <a:lvl2pPr>
              <a:defRPr>
                <a:solidFill>
                  <a:schemeClr val="bg1">
                    <a:lumMod val="95000"/>
                    <a:lumOff val="5000"/>
                  </a:schemeClr>
                </a:solidFill>
              </a:defRPr>
            </a:lvl2pPr>
            <a:lvl3pPr>
              <a:defRPr>
                <a:solidFill>
                  <a:schemeClr val="bg1">
                    <a:lumMod val="95000"/>
                    <a:lumOff val="5000"/>
                  </a:schemeClr>
                </a:solidFill>
              </a:defRPr>
            </a:lvl3pPr>
            <a:lvl4pPr>
              <a:defRPr>
                <a:solidFill>
                  <a:schemeClr val="bg1">
                    <a:lumMod val="95000"/>
                    <a:lumOff val="5000"/>
                  </a:schemeClr>
                </a:solidFill>
              </a:defRPr>
            </a:lvl4pPr>
            <a:lvl5pPr>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lumMod val="95000"/>
                    <a:lumOff val="5000"/>
                  </a:schemeClr>
                </a:solidFill>
              </a:defRPr>
            </a:lvl1pPr>
            <a:lvl2pPr>
              <a:defRPr>
                <a:solidFill>
                  <a:schemeClr val="bg1">
                    <a:lumMod val="95000"/>
                    <a:lumOff val="5000"/>
                  </a:schemeClr>
                </a:solidFill>
              </a:defRPr>
            </a:lvl2pPr>
            <a:lvl3pPr>
              <a:defRPr>
                <a:solidFill>
                  <a:schemeClr val="bg1">
                    <a:lumMod val="95000"/>
                    <a:lumOff val="5000"/>
                  </a:schemeClr>
                </a:solidFill>
              </a:defRPr>
            </a:lvl3pPr>
            <a:lvl4pPr>
              <a:defRPr>
                <a:solidFill>
                  <a:schemeClr val="bg1">
                    <a:lumMod val="95000"/>
                    <a:lumOff val="5000"/>
                  </a:schemeClr>
                </a:solidFill>
              </a:defRPr>
            </a:lvl4pPr>
            <a:lvl5pPr>
              <a:defRPr>
                <a:solidFill>
                  <a:schemeClr val="bg1">
                    <a:lumMod val="95000"/>
                    <a:lumOff val="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176587"/>
            <a:ext cx="5638800" cy="1362075"/>
          </a:xfrm>
        </p:spPr>
        <p:txBody>
          <a:bodyPr anchor="t"/>
          <a:lstStyle>
            <a:lvl1pPr algn="l">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381000" y="1676400"/>
            <a:ext cx="56388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35814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1066800"/>
            <a:ext cx="35814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143000"/>
            <a:ext cx="3657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782762"/>
            <a:ext cx="3657600"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62400" y="1143000"/>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62400" y="1782762"/>
            <a:ext cx="3660775" cy="4389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41973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6894693-5559-4756-B517-A834097B3D78}" type="datetimeFigureOut">
              <a:rPr lang="en-US" smtClean="0"/>
              <a:pPr/>
              <a:t>10/9/2012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5501C2-E423-4C75-8FDE-36FDA05986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7391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066800"/>
            <a:ext cx="7315200" cy="5059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6894693-5559-4756-B517-A834097B3D78}" type="datetimeFigureOut">
              <a:rPr lang="en-US" smtClean="0"/>
              <a:pPr/>
              <a:t>10/9/2012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A5501C2-E423-4C75-8FDE-36FDA0598650}"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400">
          <a:solidFill>
            <a:srgbClr val="303F11"/>
          </a:solidFill>
          <a:latin typeface="+mj-lt"/>
          <a:ea typeface="+mj-ea"/>
          <a:cs typeface="+mj-cs"/>
        </a:defRPr>
      </a:lvl1pPr>
      <a:lvl2pPr algn="l" rtl="0" eaLnBrk="1" fontAlgn="base" hangingPunct="1">
        <a:spcBef>
          <a:spcPct val="0"/>
        </a:spcBef>
        <a:spcAft>
          <a:spcPct val="0"/>
        </a:spcAft>
        <a:defRPr sz="4400">
          <a:solidFill>
            <a:srgbClr val="303F11"/>
          </a:solidFill>
          <a:latin typeface="Times New Roman" pitchFamily="18" charset="0"/>
        </a:defRPr>
      </a:lvl2pPr>
      <a:lvl3pPr algn="l" rtl="0" eaLnBrk="1" fontAlgn="base" hangingPunct="1">
        <a:spcBef>
          <a:spcPct val="0"/>
        </a:spcBef>
        <a:spcAft>
          <a:spcPct val="0"/>
        </a:spcAft>
        <a:defRPr sz="4400">
          <a:solidFill>
            <a:srgbClr val="303F11"/>
          </a:solidFill>
          <a:latin typeface="Times New Roman" pitchFamily="18" charset="0"/>
        </a:defRPr>
      </a:lvl3pPr>
      <a:lvl4pPr algn="l" rtl="0" eaLnBrk="1" fontAlgn="base" hangingPunct="1">
        <a:spcBef>
          <a:spcPct val="0"/>
        </a:spcBef>
        <a:spcAft>
          <a:spcPct val="0"/>
        </a:spcAft>
        <a:defRPr sz="4400">
          <a:solidFill>
            <a:srgbClr val="303F11"/>
          </a:solidFill>
          <a:latin typeface="Times New Roman" pitchFamily="18" charset="0"/>
        </a:defRPr>
      </a:lvl4pPr>
      <a:lvl5pPr algn="l" rtl="0" eaLnBrk="1" fontAlgn="base" hangingPunct="1">
        <a:spcBef>
          <a:spcPct val="0"/>
        </a:spcBef>
        <a:spcAft>
          <a:spcPct val="0"/>
        </a:spcAft>
        <a:defRPr sz="4400">
          <a:solidFill>
            <a:srgbClr val="303F11"/>
          </a:solidFill>
          <a:latin typeface="Times New Roman" pitchFamily="18" charset="0"/>
        </a:defRPr>
      </a:lvl5pPr>
      <a:lvl6pPr marL="457200" algn="l" rtl="0" eaLnBrk="1" fontAlgn="base" hangingPunct="1">
        <a:spcBef>
          <a:spcPct val="0"/>
        </a:spcBef>
        <a:spcAft>
          <a:spcPct val="0"/>
        </a:spcAft>
        <a:defRPr sz="4400">
          <a:solidFill>
            <a:srgbClr val="303F11"/>
          </a:solidFill>
          <a:latin typeface="Times New Roman" pitchFamily="18" charset="0"/>
        </a:defRPr>
      </a:lvl6pPr>
      <a:lvl7pPr marL="914400" algn="l" rtl="0" eaLnBrk="1" fontAlgn="base" hangingPunct="1">
        <a:spcBef>
          <a:spcPct val="0"/>
        </a:spcBef>
        <a:spcAft>
          <a:spcPct val="0"/>
        </a:spcAft>
        <a:defRPr sz="4400">
          <a:solidFill>
            <a:srgbClr val="303F11"/>
          </a:solidFill>
          <a:latin typeface="Times New Roman" pitchFamily="18" charset="0"/>
        </a:defRPr>
      </a:lvl7pPr>
      <a:lvl8pPr marL="1371600" algn="l" rtl="0" eaLnBrk="1" fontAlgn="base" hangingPunct="1">
        <a:spcBef>
          <a:spcPct val="0"/>
        </a:spcBef>
        <a:spcAft>
          <a:spcPct val="0"/>
        </a:spcAft>
        <a:defRPr sz="4400">
          <a:solidFill>
            <a:srgbClr val="303F11"/>
          </a:solidFill>
          <a:latin typeface="Times New Roman" pitchFamily="18" charset="0"/>
        </a:defRPr>
      </a:lvl8pPr>
      <a:lvl9pPr marL="1828800" algn="l" rtl="0" eaLnBrk="1" fontAlgn="base" hangingPunct="1">
        <a:spcBef>
          <a:spcPct val="0"/>
        </a:spcBef>
        <a:spcAft>
          <a:spcPct val="0"/>
        </a:spcAft>
        <a:defRPr sz="4400">
          <a:solidFill>
            <a:srgbClr val="303F11"/>
          </a:solidFill>
          <a:latin typeface="Times New Roman" pitchFamily="18" charset="0"/>
        </a:defRPr>
      </a:lvl9pPr>
    </p:titleStyle>
    <p:bodyStyle>
      <a:lvl1pPr marL="342900" indent="-342900" algn="l" rtl="0" eaLnBrk="1" fontAlgn="base" hangingPunct="1">
        <a:spcBef>
          <a:spcPct val="20000"/>
        </a:spcBef>
        <a:spcAft>
          <a:spcPct val="0"/>
        </a:spcAft>
        <a:buChar char="•"/>
        <a:defRPr sz="2400" i="1">
          <a:solidFill>
            <a:schemeClr val="accent2">
              <a:lumMod val="75000"/>
            </a:schemeClr>
          </a:solidFill>
          <a:latin typeface="+mn-lt"/>
          <a:ea typeface="+mn-ea"/>
          <a:cs typeface="+mn-cs"/>
        </a:defRPr>
      </a:lvl1pPr>
      <a:lvl2pPr marL="742950" indent="-285750" algn="l" rtl="0" eaLnBrk="1" fontAlgn="base" hangingPunct="1">
        <a:spcBef>
          <a:spcPct val="20000"/>
        </a:spcBef>
        <a:spcAft>
          <a:spcPct val="0"/>
        </a:spcAft>
        <a:buChar char="–"/>
        <a:defRPr sz="2000" i="1">
          <a:solidFill>
            <a:schemeClr val="accent2">
              <a:lumMod val="75000"/>
            </a:schemeClr>
          </a:solidFill>
          <a:latin typeface="+mn-lt"/>
        </a:defRPr>
      </a:lvl2pPr>
      <a:lvl3pPr marL="1143000" indent="-228600" algn="l" rtl="0" eaLnBrk="1" fontAlgn="base" hangingPunct="1">
        <a:spcBef>
          <a:spcPct val="20000"/>
        </a:spcBef>
        <a:spcAft>
          <a:spcPct val="0"/>
        </a:spcAft>
        <a:buChar char="•"/>
        <a:defRPr i="1">
          <a:solidFill>
            <a:schemeClr val="accent2">
              <a:lumMod val="75000"/>
            </a:schemeClr>
          </a:solidFill>
          <a:latin typeface="+mn-lt"/>
        </a:defRPr>
      </a:lvl3pPr>
      <a:lvl4pPr marL="1600200" indent="-228600" algn="l" rtl="0" eaLnBrk="1" fontAlgn="base" hangingPunct="1">
        <a:spcBef>
          <a:spcPct val="20000"/>
        </a:spcBef>
        <a:spcAft>
          <a:spcPct val="0"/>
        </a:spcAft>
        <a:buChar char="–"/>
        <a:defRPr sz="1600" i="1">
          <a:solidFill>
            <a:schemeClr val="accent2">
              <a:lumMod val="75000"/>
            </a:schemeClr>
          </a:solidFill>
          <a:latin typeface="+mn-lt"/>
        </a:defRPr>
      </a:lvl4pPr>
      <a:lvl5pPr marL="2057400" indent="-228600" algn="l" rtl="0" eaLnBrk="1" fontAlgn="base" hangingPunct="1">
        <a:spcBef>
          <a:spcPct val="20000"/>
        </a:spcBef>
        <a:spcAft>
          <a:spcPct val="0"/>
        </a:spcAft>
        <a:buChar char="»"/>
        <a:defRPr sz="1600" i="1">
          <a:solidFill>
            <a:schemeClr val="accent2">
              <a:lumMod val="75000"/>
            </a:schemeClr>
          </a:solidFill>
          <a:latin typeface="+mn-lt"/>
        </a:defRPr>
      </a:lvl5pPr>
      <a:lvl6pPr marL="2514600" indent="-228600" algn="l" rtl="0" eaLnBrk="1" fontAlgn="base" hangingPunct="1">
        <a:spcBef>
          <a:spcPct val="20000"/>
        </a:spcBef>
        <a:spcAft>
          <a:spcPct val="0"/>
        </a:spcAft>
        <a:buChar char="»"/>
        <a:defRPr sz="1600" i="1">
          <a:solidFill>
            <a:srgbClr val="303F11"/>
          </a:solidFill>
          <a:latin typeface="+mn-lt"/>
        </a:defRPr>
      </a:lvl6pPr>
      <a:lvl7pPr marL="2971800" indent="-228600" algn="l" rtl="0" eaLnBrk="1" fontAlgn="base" hangingPunct="1">
        <a:spcBef>
          <a:spcPct val="20000"/>
        </a:spcBef>
        <a:spcAft>
          <a:spcPct val="0"/>
        </a:spcAft>
        <a:buChar char="»"/>
        <a:defRPr sz="1600" i="1">
          <a:solidFill>
            <a:srgbClr val="303F11"/>
          </a:solidFill>
          <a:latin typeface="+mn-lt"/>
        </a:defRPr>
      </a:lvl7pPr>
      <a:lvl8pPr marL="3429000" indent="-228600" algn="l" rtl="0" eaLnBrk="1" fontAlgn="base" hangingPunct="1">
        <a:spcBef>
          <a:spcPct val="20000"/>
        </a:spcBef>
        <a:spcAft>
          <a:spcPct val="0"/>
        </a:spcAft>
        <a:buChar char="»"/>
        <a:defRPr sz="1600" i="1">
          <a:solidFill>
            <a:srgbClr val="303F11"/>
          </a:solidFill>
          <a:latin typeface="+mn-lt"/>
        </a:defRPr>
      </a:lvl8pPr>
      <a:lvl9pPr marL="3886200" indent="-228600" algn="l" rtl="0" eaLnBrk="1" fontAlgn="base" hangingPunct="1">
        <a:spcBef>
          <a:spcPct val="20000"/>
        </a:spcBef>
        <a:spcAft>
          <a:spcPct val="0"/>
        </a:spcAft>
        <a:buChar char="»"/>
        <a:defRPr sz="1600" i="1">
          <a:solidFill>
            <a:srgbClr val="303F1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Your Data Plan Pay for Itself</a:t>
            </a:r>
            <a:endParaRPr lang="en-US" dirty="0"/>
          </a:p>
        </p:txBody>
      </p:sp>
      <p:sp>
        <p:nvSpPr>
          <p:cNvPr id="3" name="Subtitle 2"/>
          <p:cNvSpPr>
            <a:spLocks noGrp="1"/>
          </p:cNvSpPr>
          <p:nvPr>
            <p:ph type="subTitle" idx="1"/>
          </p:nvPr>
        </p:nvSpPr>
        <p:spPr>
          <a:xfrm>
            <a:off x="3048000" y="3505200"/>
            <a:ext cx="6096000" cy="609600"/>
          </a:xfrm>
        </p:spPr>
        <p:txBody>
          <a:bodyPr/>
          <a:lstStyle/>
          <a:p>
            <a:r>
              <a:rPr lang="en-US" dirty="0" smtClean="0"/>
              <a:t>Mobile Shopping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It’s Payback Time!</a:t>
            </a:r>
            <a:endParaRPr lang="en-US" dirty="0"/>
          </a:p>
        </p:txBody>
      </p:sp>
      <p:sp>
        <p:nvSpPr>
          <p:cNvPr id="5" name="Text Placeholder 4"/>
          <p:cNvSpPr>
            <a:spLocks noGrp="1"/>
          </p:cNvSpPr>
          <p:nvPr>
            <p:ph type="body" idx="1"/>
          </p:nvPr>
        </p:nvSpPr>
        <p:spPr>
          <a:xfrm>
            <a:off x="381000" y="609600"/>
            <a:ext cx="5638800" cy="1500187"/>
          </a:xfrm>
        </p:spPr>
        <p:txBody>
          <a:bodyPr/>
          <a:lstStyle/>
          <a:p>
            <a:r>
              <a:rPr lang="en-US" dirty="0" smtClean="0"/>
              <a:t>Save Money Shopping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Loyalty</a:t>
            </a:r>
            <a:endParaRPr lang="en-US" dirty="0"/>
          </a:p>
        </p:txBody>
      </p:sp>
      <p:sp>
        <p:nvSpPr>
          <p:cNvPr id="3" name="Content Placeholder 2"/>
          <p:cNvSpPr>
            <a:spLocks noGrp="1"/>
          </p:cNvSpPr>
          <p:nvPr>
            <p:ph idx="1"/>
          </p:nvPr>
        </p:nvSpPr>
        <p:spPr/>
        <p:txBody>
          <a:bodyPr/>
          <a:lstStyle/>
          <a:p>
            <a:pPr marL="457200" indent="-457200"/>
            <a:r>
              <a:rPr lang="en-US" dirty="0" smtClean="0"/>
              <a:t>Many stores offer loyalty programs to encourage customers to come back more often.</a:t>
            </a:r>
          </a:p>
          <a:p>
            <a:pPr marL="857250" lvl="1" indent="-457200"/>
            <a:r>
              <a:rPr lang="en-US" dirty="0" smtClean="0"/>
              <a:t>Personalized tag (card, key fob, phone number, e-mail address) to track purchase history) in exchange for:</a:t>
            </a:r>
          </a:p>
          <a:p>
            <a:pPr marL="1257300" lvl="2" indent="-457200"/>
            <a:r>
              <a:rPr lang="en-US" dirty="0" smtClean="0"/>
              <a:t>Special discounts </a:t>
            </a:r>
          </a:p>
          <a:p>
            <a:pPr marL="1257300" lvl="2" indent="-457200"/>
            <a:r>
              <a:rPr lang="en-US" dirty="0" smtClean="0"/>
              <a:t>Special offers</a:t>
            </a:r>
          </a:p>
          <a:p>
            <a:pPr marL="1257300" lvl="2" indent="-457200"/>
            <a:r>
              <a:rPr lang="en-US" dirty="0" smtClean="0"/>
              <a:t>“Rewards” (including store credit)</a:t>
            </a:r>
          </a:p>
          <a:p>
            <a:pPr marL="457200" indent="-457200"/>
            <a:r>
              <a:rPr lang="en-US" dirty="0" smtClean="0"/>
              <a:t>Free apps store your loyalty tags for scanning or input by cashiers</a:t>
            </a:r>
          </a:p>
          <a:p>
            <a:pPr marL="857250" lvl="1" indent="-457200"/>
            <a:r>
              <a:rPr lang="en-US" dirty="0" smtClean="0"/>
              <a:t>Key Ring (Android, iOS)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l" rtl="0" eaLnBrk="1" fontAlgn="base" hangingPunct="1">
              <a:spcBef>
                <a:spcPct val="0"/>
              </a:spcBef>
              <a:spcAft>
                <a:spcPct val="0"/>
              </a:spcAft>
              <a:buNone/>
            </a:pPr>
            <a:r>
              <a:rPr lang="en-US" sz="4400" dirty="0" smtClean="0">
                <a:solidFill>
                  <a:srgbClr val="303F11"/>
                </a:solidFill>
                <a:latin typeface="+mj-lt"/>
                <a:ea typeface="+mj-ea"/>
                <a:cs typeface="+mj-cs"/>
              </a:rPr>
              <a:t>Store-Specific</a:t>
            </a:r>
          </a:p>
        </p:txBody>
      </p:sp>
      <p:sp>
        <p:nvSpPr>
          <p:cNvPr id="3" name="Content Placeholder 2"/>
          <p:cNvSpPr>
            <a:spLocks noGrp="1"/>
          </p:cNvSpPr>
          <p:nvPr>
            <p:ph idx="1"/>
          </p:nvPr>
        </p:nvSpPr>
        <p:spPr/>
        <p:txBody>
          <a:bodyPr/>
          <a:lstStyle/>
          <a:p>
            <a:r>
              <a:rPr lang="en-US" dirty="0" smtClean="0"/>
              <a:t>Store sites</a:t>
            </a:r>
          </a:p>
          <a:p>
            <a:pPr lvl="1"/>
            <a:r>
              <a:rPr lang="en-US" dirty="0" smtClean="0"/>
              <a:t>View current circular</a:t>
            </a:r>
          </a:p>
          <a:p>
            <a:pPr lvl="1"/>
            <a:r>
              <a:rPr lang="en-US" dirty="0" smtClean="0"/>
              <a:t>Mobile coupons</a:t>
            </a:r>
          </a:p>
          <a:p>
            <a:pPr lvl="1"/>
            <a:r>
              <a:rPr lang="en-US" dirty="0" smtClean="0"/>
              <a:t>Log into loyalty program</a:t>
            </a:r>
          </a:p>
          <a:p>
            <a:r>
              <a:rPr lang="en-US" dirty="0" smtClean="0"/>
              <a:t>Store branded apps</a:t>
            </a:r>
          </a:p>
          <a:p>
            <a:pPr lvl="1"/>
            <a:r>
              <a:rPr lang="en-US" dirty="0" smtClean="0"/>
              <a:t>Information on current sales</a:t>
            </a:r>
          </a:p>
          <a:p>
            <a:pPr lvl="1"/>
            <a:r>
              <a:rPr lang="en-US" dirty="0" smtClean="0"/>
              <a:t>Loyalty program tie-ins</a:t>
            </a:r>
          </a:p>
          <a:p>
            <a:pPr lvl="2"/>
            <a:r>
              <a:rPr lang="en-US" dirty="0" smtClean="0"/>
              <a:t>Load coupons to loyalty cards</a:t>
            </a:r>
          </a:p>
          <a:p>
            <a:pPr lvl="1"/>
            <a:r>
              <a:rPr lang="en-US" dirty="0" smtClean="0"/>
              <a:t>Mobile coupons</a:t>
            </a:r>
          </a:p>
          <a:p>
            <a:pPr lvl="1"/>
            <a:r>
              <a:rPr lang="en-US" dirty="0" smtClean="0"/>
              <a:t>Ideas using currently on-sale projects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Not-So-Extreme Couponing</a:t>
            </a:r>
            <a:endParaRPr lang="en-US" dirty="0"/>
          </a:p>
        </p:txBody>
      </p:sp>
      <p:sp>
        <p:nvSpPr>
          <p:cNvPr id="3" name="Content Placeholder 2"/>
          <p:cNvSpPr>
            <a:spLocks noGrp="1"/>
          </p:cNvSpPr>
          <p:nvPr>
            <p:ph idx="1"/>
          </p:nvPr>
        </p:nvSpPr>
        <p:spPr/>
        <p:txBody>
          <a:bodyPr/>
          <a:lstStyle/>
          <a:p>
            <a:r>
              <a:rPr lang="en-US" dirty="0" smtClean="0"/>
              <a:t>Coupon Club Apps</a:t>
            </a:r>
          </a:p>
          <a:p>
            <a:pPr lvl="1"/>
            <a:r>
              <a:rPr lang="en-US" dirty="0" smtClean="0"/>
              <a:t>Location-based</a:t>
            </a:r>
          </a:p>
          <a:p>
            <a:pPr lvl="1"/>
            <a:r>
              <a:rPr lang="en-US" dirty="0" smtClean="0"/>
              <a:t>Accumulate, sort, and review coupons</a:t>
            </a:r>
          </a:p>
          <a:p>
            <a:pPr lvl="1"/>
            <a:r>
              <a:rPr lang="en-US" dirty="0" smtClean="0"/>
              <a:t>Send alerts via SMS or e-mail</a:t>
            </a:r>
          </a:p>
          <a:p>
            <a:pPr lvl="1"/>
            <a:r>
              <a:rPr lang="en-US" dirty="0" smtClean="0"/>
              <a:t>Examples</a:t>
            </a:r>
          </a:p>
          <a:p>
            <a:pPr lvl="2"/>
            <a:r>
              <a:rPr lang="en-US" dirty="0" smtClean="0"/>
              <a:t>The Coupons App</a:t>
            </a:r>
          </a:p>
          <a:p>
            <a:pPr lvl="2"/>
            <a:r>
              <a:rPr lang="en-US" dirty="0" smtClean="0"/>
              <a:t>Best Coupons and Deals</a:t>
            </a:r>
          </a:p>
          <a:p>
            <a:pPr lvl="2"/>
            <a:r>
              <a:rPr lang="en-US" dirty="0" err="1" smtClean="0"/>
              <a:t>Groupon</a:t>
            </a:r>
            <a:endParaRPr lang="en-US" dirty="0" smtClean="0"/>
          </a:p>
          <a:p>
            <a:pPr lvl="2"/>
            <a:r>
              <a:rPr lang="en-US" dirty="0" err="1" smtClean="0"/>
              <a:t>Cellfire</a:t>
            </a:r>
            <a:r>
              <a:rPr lang="en-US" dirty="0" smtClean="0"/>
              <a:t> (links in to other mobile apps)</a:t>
            </a:r>
          </a:p>
          <a:p>
            <a:r>
              <a:rPr lang="en-US" dirty="0" smtClean="0"/>
              <a:t>Comparison Shopping Apps</a:t>
            </a:r>
          </a:p>
          <a:p>
            <a:pPr lvl="1"/>
            <a:r>
              <a:rPr lang="en-US" dirty="0" smtClean="0"/>
              <a:t>Primarily (but not exclusively) for grocery shopping</a:t>
            </a:r>
          </a:p>
          <a:p>
            <a:pPr lvl="2"/>
            <a:r>
              <a:rPr lang="en-US" dirty="0" smtClean="0"/>
              <a:t>Grocery Smarts Coupon Shopper</a:t>
            </a:r>
          </a:p>
          <a:p>
            <a:pPr lvl="2"/>
            <a:r>
              <a:rPr lang="en-US" dirty="0" smtClean="0"/>
              <a:t>Shop Savvy Barcode Scanner</a:t>
            </a:r>
          </a:p>
          <a:p>
            <a:pPr lvl="2"/>
            <a:r>
              <a:rPr lang="en-US" dirty="0" smtClean="0"/>
              <a:t>Gas Buddy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Saving</a:t>
            </a:r>
            <a:endParaRPr lang="en-US" dirty="0"/>
          </a:p>
        </p:txBody>
      </p:sp>
      <p:sp>
        <p:nvSpPr>
          <p:cNvPr id="3" name="Content Placeholder 2"/>
          <p:cNvSpPr>
            <a:spLocks noGrp="1"/>
          </p:cNvSpPr>
          <p:nvPr>
            <p:ph idx="1"/>
          </p:nvPr>
        </p:nvSpPr>
        <p:spPr/>
        <p:txBody>
          <a:bodyPr/>
          <a:lstStyle/>
          <a:p>
            <a:r>
              <a:rPr lang="en-US" dirty="0" smtClean="0"/>
              <a:t>Share Sites, Coupons via </a:t>
            </a:r>
            <a:r>
              <a:rPr lang="en-US" dirty="0" err="1" smtClean="0"/>
              <a:t>Facebook</a:t>
            </a:r>
            <a:r>
              <a:rPr lang="en-US" dirty="0" smtClean="0"/>
              <a:t> or Twitter</a:t>
            </a:r>
          </a:p>
          <a:p>
            <a:pPr lvl="1"/>
            <a:r>
              <a:rPr lang="en-US" dirty="0" smtClean="0"/>
              <a:t>Location-Based Apps (see previous slide)</a:t>
            </a:r>
          </a:p>
          <a:p>
            <a:pPr lvl="2"/>
            <a:r>
              <a:rPr lang="en-US" dirty="0" smtClean="0"/>
              <a:t>The Club (Shopping Mall-based)</a:t>
            </a:r>
          </a:p>
          <a:p>
            <a:pPr lvl="1"/>
            <a:r>
              <a:rPr lang="en-US" dirty="0" smtClean="0"/>
              <a:t>“Like” or “RT” a product to get coupons</a:t>
            </a:r>
          </a:p>
          <a:p>
            <a:pPr lvl="1"/>
            <a:r>
              <a:rPr lang="en-US" dirty="0" smtClean="0"/>
              <a:t>Couponing Forums</a:t>
            </a:r>
          </a:p>
          <a:p>
            <a:pPr lvl="2"/>
            <a:r>
              <a:rPr lang="en-US" dirty="0" smtClean="0"/>
              <a:t>Possibly more extreme than the average coupon-clipper</a:t>
            </a:r>
          </a:p>
          <a:p>
            <a:pPr lvl="2"/>
            <a:r>
              <a:rPr lang="en-US" dirty="0" smtClean="0"/>
              <a:t>Examples:</a:t>
            </a:r>
          </a:p>
          <a:p>
            <a:pPr lvl="3"/>
            <a:r>
              <a:rPr lang="en-US" dirty="0" smtClean="0"/>
              <a:t>We Use Coupons; Raining Hot Coupons </a:t>
            </a:r>
          </a:p>
          <a:p>
            <a:pPr lvl="4"/>
            <a:r>
              <a:rPr lang="en-US" dirty="0" smtClean="0"/>
              <a:t>Mobile companions to desktop Web site</a:t>
            </a:r>
          </a:p>
          <a:p>
            <a:r>
              <a:rPr lang="en-US" dirty="0" smtClean="0"/>
              <a:t>Review and Endorse Products for Money</a:t>
            </a:r>
          </a:p>
          <a:p>
            <a:pPr lvl="1"/>
            <a:r>
              <a:rPr lang="en-US" dirty="0" smtClean="0"/>
              <a:t>Endorse</a:t>
            </a:r>
          </a:p>
          <a:p>
            <a:pPr lvl="2"/>
            <a:r>
              <a:rPr lang="en-US" dirty="0" err="1" smtClean="0"/>
              <a:t>Facebook</a:t>
            </a:r>
            <a:r>
              <a:rPr lang="en-US" dirty="0" smtClean="0"/>
              <a:t>-linked product-endorsement app</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Month’s Potential Savings</a:t>
            </a:r>
            <a:endParaRPr lang="en-US" dirty="0"/>
          </a:p>
        </p:txBody>
      </p:sp>
      <p:graphicFrame>
        <p:nvGraphicFramePr>
          <p:cNvPr id="4" name="Content Placeholder 3"/>
          <p:cNvGraphicFramePr>
            <a:graphicFrameLocks noGrp="1"/>
          </p:cNvGraphicFramePr>
          <p:nvPr>
            <p:ph idx="1"/>
          </p:nvPr>
        </p:nvGraphicFramePr>
        <p:xfrm>
          <a:off x="457200" y="1066800"/>
          <a:ext cx="7315200" cy="5034280"/>
        </p:xfrm>
        <a:graphic>
          <a:graphicData uri="http://schemas.openxmlformats.org/drawingml/2006/table">
            <a:tbl>
              <a:tblPr firstRow="1" bandRow="1">
                <a:tableStyleId>{21E4AEA4-8DFA-4A89-87EB-49C32662AFE0}</a:tableStyleId>
              </a:tblPr>
              <a:tblGrid>
                <a:gridCol w="1463040"/>
                <a:gridCol w="1463040"/>
                <a:gridCol w="1463040"/>
                <a:gridCol w="1463040"/>
                <a:gridCol w="1463040"/>
              </a:tblGrid>
              <a:tr h="370840">
                <a:tc>
                  <a:txBody>
                    <a:bodyPr/>
                    <a:lstStyle/>
                    <a:p>
                      <a:r>
                        <a:rPr lang="en-US" dirty="0" smtClean="0"/>
                        <a:t>Store</a:t>
                      </a:r>
                      <a:endParaRPr lang="en-US" dirty="0"/>
                    </a:p>
                  </a:txBody>
                  <a:tcPr/>
                </a:tc>
                <a:tc>
                  <a:txBody>
                    <a:bodyPr/>
                    <a:lstStyle/>
                    <a:p>
                      <a:r>
                        <a:rPr lang="en-US" dirty="0" smtClean="0"/>
                        <a:t>Deal</a:t>
                      </a:r>
                      <a:endParaRPr lang="en-US" dirty="0"/>
                    </a:p>
                  </a:txBody>
                  <a:tcPr/>
                </a:tc>
                <a:tc>
                  <a:txBody>
                    <a:bodyPr/>
                    <a:lstStyle/>
                    <a:p>
                      <a:r>
                        <a:rPr lang="en-US" dirty="0" smtClean="0"/>
                        <a:t>Original Cost</a:t>
                      </a:r>
                      <a:endParaRPr lang="en-US" dirty="0"/>
                    </a:p>
                  </a:txBody>
                  <a:tcPr/>
                </a:tc>
                <a:tc>
                  <a:txBody>
                    <a:bodyPr/>
                    <a:lstStyle/>
                    <a:p>
                      <a:r>
                        <a:rPr lang="en-US" dirty="0" smtClean="0"/>
                        <a:t>Final Cost</a:t>
                      </a:r>
                      <a:endParaRPr lang="en-US" dirty="0"/>
                    </a:p>
                  </a:txBody>
                  <a:tcPr/>
                </a:tc>
                <a:tc>
                  <a:txBody>
                    <a:bodyPr/>
                    <a:lstStyle/>
                    <a:p>
                      <a:r>
                        <a:rPr lang="en-US" dirty="0" smtClean="0"/>
                        <a:t>Saved</a:t>
                      </a:r>
                      <a:endParaRPr lang="en-US" dirty="0"/>
                    </a:p>
                  </a:txBody>
                  <a:tcPr/>
                </a:tc>
              </a:tr>
              <a:tr h="370840">
                <a:tc>
                  <a:txBody>
                    <a:bodyPr/>
                    <a:lstStyle/>
                    <a:p>
                      <a:r>
                        <a:rPr lang="en-US" smtClean="0">
                          <a:solidFill>
                            <a:schemeClr val="accent6">
                              <a:lumMod val="75000"/>
                            </a:schemeClr>
                          </a:solidFill>
                        </a:rPr>
                        <a:t>Shop-Rite  (via</a:t>
                      </a:r>
                      <a:r>
                        <a:rPr lang="en-US" baseline="0" smtClean="0">
                          <a:solidFill>
                            <a:schemeClr val="accent6">
                              <a:lumMod val="75000"/>
                            </a:schemeClr>
                          </a:solidFill>
                        </a:rPr>
                        <a:t> </a:t>
                      </a:r>
                      <a:r>
                        <a:rPr lang="en-US" baseline="0" dirty="0" err="1" smtClean="0">
                          <a:solidFill>
                            <a:schemeClr val="accent6">
                              <a:lumMod val="75000"/>
                            </a:schemeClr>
                          </a:solidFill>
                        </a:rPr>
                        <a:t>Cellfire</a:t>
                      </a:r>
                      <a:r>
                        <a:rPr lang="en-US" baseline="0" dirty="0" smtClean="0">
                          <a:solidFill>
                            <a:schemeClr val="accent6">
                              <a:lumMod val="75000"/>
                            </a:schemeClr>
                          </a:solidFill>
                        </a:rPr>
                        <a:t>)</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$6.25 in coupons</a:t>
                      </a:r>
                      <a:endParaRPr lang="en-US" dirty="0">
                        <a:solidFill>
                          <a:schemeClr val="accent6">
                            <a:lumMod val="75000"/>
                          </a:schemeClr>
                        </a:solidFill>
                      </a:endParaRPr>
                    </a:p>
                  </a:txBody>
                  <a:tcPr/>
                </a:tc>
                <a:tc>
                  <a:txBody>
                    <a:bodyPr/>
                    <a:lstStyle/>
                    <a:p>
                      <a:endParaRPr lang="en-US" dirty="0">
                        <a:solidFill>
                          <a:schemeClr val="accent6">
                            <a:lumMod val="75000"/>
                          </a:schemeClr>
                        </a:solidFill>
                      </a:endParaRPr>
                    </a:p>
                  </a:txBody>
                  <a:tcPr/>
                </a:tc>
                <a:tc>
                  <a:txBody>
                    <a:bodyPr/>
                    <a:lstStyle/>
                    <a:p>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$6.25</a:t>
                      </a:r>
                      <a:endParaRPr lang="en-US" dirty="0">
                        <a:solidFill>
                          <a:schemeClr val="accent6">
                            <a:lumMod val="75000"/>
                          </a:schemeClr>
                        </a:solidFill>
                      </a:endParaRPr>
                    </a:p>
                  </a:txBody>
                  <a:tcPr/>
                </a:tc>
              </a:tr>
              <a:tr h="370840">
                <a:tc>
                  <a:txBody>
                    <a:bodyPr/>
                    <a:lstStyle/>
                    <a:p>
                      <a:r>
                        <a:rPr lang="en-US" dirty="0" smtClean="0">
                          <a:solidFill>
                            <a:schemeClr val="accent6">
                              <a:lumMod val="75000"/>
                            </a:schemeClr>
                          </a:solidFill>
                        </a:rPr>
                        <a:t>Stop &amp;</a:t>
                      </a:r>
                      <a:r>
                        <a:rPr lang="en-US" baseline="0" dirty="0" smtClean="0">
                          <a:solidFill>
                            <a:schemeClr val="accent6">
                              <a:lumMod val="75000"/>
                            </a:schemeClr>
                          </a:solidFill>
                        </a:rPr>
                        <a:t> Shop (store app and card)</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$2.25</a:t>
                      </a:r>
                      <a:r>
                        <a:rPr lang="en-US" baseline="0" dirty="0" smtClean="0">
                          <a:solidFill>
                            <a:schemeClr val="accent6">
                              <a:lumMod val="75000"/>
                            </a:schemeClr>
                          </a:solidFill>
                        </a:rPr>
                        <a:t> in assorted coupons</a:t>
                      </a:r>
                      <a:endParaRPr lang="en-US" dirty="0">
                        <a:solidFill>
                          <a:schemeClr val="accent6">
                            <a:lumMod val="75000"/>
                          </a:schemeClr>
                        </a:solidFill>
                      </a:endParaRPr>
                    </a:p>
                  </a:txBody>
                  <a:tcPr/>
                </a:tc>
                <a:tc>
                  <a:txBody>
                    <a:bodyPr/>
                    <a:lstStyle/>
                    <a:p>
                      <a:endParaRPr lang="en-US" dirty="0">
                        <a:solidFill>
                          <a:schemeClr val="accent6">
                            <a:lumMod val="75000"/>
                          </a:schemeClr>
                        </a:solidFill>
                      </a:endParaRPr>
                    </a:p>
                  </a:txBody>
                  <a:tcPr/>
                </a:tc>
                <a:tc>
                  <a:txBody>
                    <a:bodyPr/>
                    <a:lstStyle/>
                    <a:p>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$2.25</a:t>
                      </a:r>
                      <a:endParaRPr lang="en-US" dirty="0">
                        <a:solidFill>
                          <a:schemeClr val="accent6">
                            <a:lumMod val="75000"/>
                          </a:schemeClr>
                        </a:solidFill>
                      </a:endParaRPr>
                    </a:p>
                  </a:txBody>
                  <a:tcPr/>
                </a:tc>
              </a:tr>
              <a:tr h="370840">
                <a:tc>
                  <a:txBody>
                    <a:bodyPr/>
                    <a:lstStyle/>
                    <a:p>
                      <a:r>
                        <a:rPr lang="en-US" dirty="0" smtClean="0">
                          <a:solidFill>
                            <a:schemeClr val="accent6">
                              <a:lumMod val="75000"/>
                            </a:schemeClr>
                          </a:solidFill>
                        </a:rPr>
                        <a:t>Sears (via </a:t>
                      </a:r>
                      <a:r>
                        <a:rPr lang="en-US" dirty="0" err="1" smtClean="0">
                          <a:solidFill>
                            <a:schemeClr val="accent6">
                              <a:lumMod val="75000"/>
                            </a:schemeClr>
                          </a:solidFill>
                        </a:rPr>
                        <a:t>ShopSavvy</a:t>
                      </a:r>
                      <a:r>
                        <a:rPr lang="en-US" dirty="0" smtClean="0">
                          <a:solidFill>
                            <a:schemeClr val="accent6">
                              <a:lumMod val="75000"/>
                            </a:schemeClr>
                          </a:solidFill>
                        </a:rPr>
                        <a:t>)</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$12 off oil</a:t>
                      </a:r>
                      <a:r>
                        <a:rPr lang="en-US" baseline="0" dirty="0" smtClean="0">
                          <a:solidFill>
                            <a:schemeClr val="accent6">
                              <a:lumMod val="75000"/>
                            </a:schemeClr>
                          </a:solidFill>
                        </a:rPr>
                        <a:t> change</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$29.99</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$17.99</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$12.00</a:t>
                      </a:r>
                      <a:endParaRPr lang="en-US" dirty="0">
                        <a:solidFill>
                          <a:schemeClr val="accent6">
                            <a:lumMod val="75000"/>
                          </a:schemeClr>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6">
                              <a:lumMod val="75000"/>
                            </a:schemeClr>
                          </a:solidFill>
                        </a:rPr>
                        <a:t>Staples (store</a:t>
                      </a:r>
                      <a:r>
                        <a:rPr lang="en-US" baseline="0" dirty="0" smtClean="0">
                          <a:solidFill>
                            <a:schemeClr val="accent6">
                              <a:lumMod val="75000"/>
                            </a:schemeClr>
                          </a:solidFill>
                        </a:rPr>
                        <a:t> app</a:t>
                      </a:r>
                      <a:endParaRPr lang="en-US" dirty="0" smtClean="0">
                        <a:solidFill>
                          <a:schemeClr val="accent6">
                            <a:lumMod val="75000"/>
                          </a:schemeClr>
                        </a:solidFill>
                      </a:endParaRPr>
                    </a:p>
                  </a:txBody>
                  <a:tcPr/>
                </a:tc>
                <a:tc>
                  <a:txBody>
                    <a:bodyPr/>
                    <a:lstStyle/>
                    <a:p>
                      <a:r>
                        <a:rPr lang="en-US" dirty="0" smtClean="0">
                          <a:solidFill>
                            <a:schemeClr val="accent6">
                              <a:lumMod val="75000"/>
                            </a:schemeClr>
                          </a:solidFill>
                        </a:rPr>
                        <a:t>Triple Recycling Rewards</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$2 rebate per ink cartridge</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$6 rebate</a:t>
                      </a:r>
                      <a:r>
                        <a:rPr lang="en-US" baseline="0" dirty="0" smtClean="0">
                          <a:solidFill>
                            <a:schemeClr val="accent6">
                              <a:lumMod val="75000"/>
                            </a:schemeClr>
                          </a:solidFill>
                        </a:rPr>
                        <a:t> per ink cartridge (x 4 colors)</a:t>
                      </a:r>
                      <a:endParaRPr lang="en-US" dirty="0">
                        <a:solidFill>
                          <a:schemeClr val="accent6">
                            <a:lumMod val="75000"/>
                          </a:schemeClr>
                        </a:solidFill>
                      </a:endParaRPr>
                    </a:p>
                  </a:txBody>
                  <a:tcPr/>
                </a:tc>
                <a:tc>
                  <a:txBody>
                    <a:bodyPr/>
                    <a:lstStyle/>
                    <a:p>
                      <a:r>
                        <a:rPr lang="en-US" dirty="0" smtClean="0">
                          <a:solidFill>
                            <a:schemeClr val="accent6">
                              <a:lumMod val="75000"/>
                            </a:schemeClr>
                          </a:solidFill>
                        </a:rPr>
                        <a:t>$16</a:t>
                      </a:r>
                      <a:endParaRPr lang="en-US" dirty="0">
                        <a:solidFill>
                          <a:schemeClr val="accent6">
                            <a:lumMod val="75000"/>
                          </a:schemeClr>
                        </a:solidFill>
                      </a:endParaRPr>
                    </a:p>
                  </a:txBody>
                  <a:tcPr/>
                </a:tc>
              </a:tr>
              <a:tr h="370840">
                <a:tc>
                  <a:txBody>
                    <a:bodyPr/>
                    <a:lstStyle/>
                    <a:p>
                      <a:r>
                        <a:rPr lang="en-US" dirty="0" smtClean="0">
                          <a:solidFill>
                            <a:schemeClr val="accent6">
                              <a:lumMod val="75000"/>
                            </a:schemeClr>
                          </a:solidFill>
                        </a:rPr>
                        <a:t>Michaels</a:t>
                      </a:r>
                      <a:endParaRPr lang="en-US" dirty="0">
                        <a:solidFill>
                          <a:schemeClr val="accent6">
                            <a:lumMod val="75000"/>
                          </a:schemeClr>
                        </a:solidFill>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accent6">
                              <a:lumMod val="75000"/>
                            </a:schemeClr>
                          </a:solidFill>
                        </a:rPr>
                        <a:t>50%</a:t>
                      </a:r>
                      <a:r>
                        <a:rPr lang="en-US" baseline="0" dirty="0" smtClean="0">
                          <a:solidFill>
                            <a:schemeClr val="accent6">
                              <a:lumMod val="75000"/>
                            </a:schemeClr>
                          </a:solidFill>
                        </a:rPr>
                        <a:t> off any one regular-priced item</a:t>
                      </a:r>
                      <a:endParaRPr lang="en-US" dirty="0">
                        <a:solidFill>
                          <a:schemeClr val="accent6">
                            <a:lumMod val="75000"/>
                          </a:schemeClr>
                        </a:solidFill>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accent6">
                              <a:lumMod val="75000"/>
                            </a:schemeClr>
                          </a:solidFill>
                        </a:rPr>
                        <a:t>$19.99 + </a:t>
                      </a:r>
                      <a:r>
                        <a:rPr lang="en-US" dirty="0" smtClean="0">
                          <a:solidFill>
                            <a:schemeClr val="accent6">
                              <a:lumMod val="75000"/>
                            </a:schemeClr>
                          </a:solidFill>
                        </a:rPr>
                        <a:t>tax</a:t>
                      </a:r>
                      <a:endParaRPr lang="en-US" dirty="0">
                        <a:solidFill>
                          <a:schemeClr val="accent6">
                            <a:lumMod val="75000"/>
                          </a:schemeClr>
                        </a:solidFill>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accent6">
                              <a:lumMod val="75000"/>
                            </a:schemeClr>
                          </a:solidFill>
                        </a:rPr>
                        <a:t>$10.69</a:t>
                      </a:r>
                      <a:endParaRPr lang="en-US" dirty="0">
                        <a:solidFill>
                          <a:schemeClr val="accent6">
                            <a:lumMod val="75000"/>
                          </a:schemeClr>
                        </a:solidFill>
                      </a:endParaRPr>
                    </a:p>
                  </a:txBody>
                  <a:tcPr>
                    <a:lnB w="12700" cap="flat" cmpd="sng" algn="ctr">
                      <a:solidFill>
                        <a:schemeClr val="tx1"/>
                      </a:solidFill>
                      <a:prstDash val="solid"/>
                      <a:round/>
                      <a:headEnd type="none" w="med" len="med"/>
                      <a:tailEnd type="none" w="med" len="med"/>
                    </a:lnB>
                  </a:tcPr>
                </a:tc>
                <a:tc>
                  <a:txBody>
                    <a:bodyPr/>
                    <a:lstStyle/>
                    <a:p>
                      <a:r>
                        <a:rPr lang="en-US" dirty="0" smtClean="0">
                          <a:solidFill>
                            <a:schemeClr val="accent6">
                              <a:lumMod val="75000"/>
                            </a:schemeClr>
                          </a:solidFill>
                        </a:rPr>
                        <a:t>$10.70</a:t>
                      </a:r>
                      <a:endParaRPr lang="en-US" dirty="0">
                        <a:solidFill>
                          <a:schemeClr val="accent6">
                            <a:lumMod val="75000"/>
                          </a:schemeClr>
                        </a:solidFill>
                      </a:endParaRPr>
                    </a:p>
                  </a:txBody>
                  <a:tcPr>
                    <a:lnB w="12700" cap="flat" cmpd="sng" algn="ctr">
                      <a:solidFill>
                        <a:schemeClr val="accent6">
                          <a:lumMod val="75000"/>
                        </a:schemeClr>
                      </a:solidFill>
                      <a:prstDash val="solid"/>
                      <a:round/>
                      <a:headEnd type="none" w="med" len="med"/>
                      <a:tailEnd type="none" w="med" len="med"/>
                    </a:lnB>
                  </a:tcPr>
                </a:tc>
              </a:tr>
              <a:tr h="370840">
                <a:tc>
                  <a:txBody>
                    <a:bodyPr/>
                    <a:lstStyle/>
                    <a:p>
                      <a:r>
                        <a:rPr lang="en-US" b="1" dirty="0" smtClean="0">
                          <a:solidFill>
                            <a:schemeClr val="accent6">
                              <a:lumMod val="75000"/>
                            </a:schemeClr>
                          </a:solidFill>
                        </a:rPr>
                        <a:t>Total</a:t>
                      </a:r>
                      <a:endParaRPr lang="en-US" b="1" dirty="0">
                        <a:solidFill>
                          <a:schemeClr val="accent6">
                            <a:lumMod val="75000"/>
                          </a:schemeClr>
                        </a:solidFill>
                      </a:endParaRPr>
                    </a:p>
                  </a:txBody>
                  <a:tcPr>
                    <a:lnT w="12700" cap="flat" cmpd="sng" algn="ctr">
                      <a:solidFill>
                        <a:schemeClr val="tx1"/>
                      </a:solidFill>
                      <a:prstDash val="solid"/>
                      <a:round/>
                      <a:headEnd type="none" w="med" len="med"/>
                      <a:tailEnd type="none" w="med" len="med"/>
                    </a:lnT>
                  </a:tcPr>
                </a:tc>
                <a:tc>
                  <a:txBody>
                    <a:bodyPr/>
                    <a:lstStyle/>
                    <a:p>
                      <a:endParaRPr lang="en-US" b="1" dirty="0">
                        <a:solidFill>
                          <a:schemeClr val="accent6">
                            <a:lumMod val="75000"/>
                          </a:schemeClr>
                        </a:solidFill>
                      </a:endParaRPr>
                    </a:p>
                  </a:txBody>
                  <a:tcPr>
                    <a:lnT w="12700" cap="flat" cmpd="sng" algn="ctr">
                      <a:solidFill>
                        <a:schemeClr val="tx1"/>
                      </a:solidFill>
                      <a:prstDash val="solid"/>
                      <a:round/>
                      <a:headEnd type="none" w="med" len="med"/>
                      <a:tailEnd type="none" w="med" len="med"/>
                    </a:lnT>
                  </a:tcPr>
                </a:tc>
                <a:tc>
                  <a:txBody>
                    <a:bodyPr/>
                    <a:lstStyle/>
                    <a:p>
                      <a:endParaRPr lang="en-US" b="1" dirty="0">
                        <a:solidFill>
                          <a:schemeClr val="accent6">
                            <a:lumMod val="75000"/>
                          </a:schemeClr>
                        </a:solidFill>
                      </a:endParaRPr>
                    </a:p>
                  </a:txBody>
                  <a:tcPr>
                    <a:lnT w="12700" cap="flat" cmpd="sng" algn="ctr">
                      <a:solidFill>
                        <a:schemeClr val="tx1"/>
                      </a:solidFill>
                      <a:prstDash val="solid"/>
                      <a:round/>
                      <a:headEnd type="none" w="med" len="med"/>
                      <a:tailEnd type="none" w="med" len="med"/>
                    </a:lnT>
                  </a:tcPr>
                </a:tc>
                <a:tc>
                  <a:txBody>
                    <a:bodyPr/>
                    <a:lstStyle/>
                    <a:p>
                      <a:endParaRPr lang="en-US" b="1" dirty="0">
                        <a:solidFill>
                          <a:schemeClr val="accent6">
                            <a:lumMod val="75000"/>
                          </a:schemeClr>
                        </a:solidFill>
                      </a:endParaRPr>
                    </a:p>
                  </a:txBody>
                  <a:tcPr>
                    <a:lnT w="12700" cap="flat" cmpd="sng" algn="ctr">
                      <a:solidFill>
                        <a:schemeClr val="tx1"/>
                      </a:solidFill>
                      <a:prstDash val="solid"/>
                      <a:round/>
                      <a:headEnd type="none" w="med" len="med"/>
                      <a:tailEnd type="none" w="med" len="med"/>
                    </a:lnT>
                  </a:tcPr>
                </a:tc>
                <a:tc>
                  <a:txBody>
                    <a:bodyPr/>
                    <a:lstStyle/>
                    <a:p>
                      <a:r>
                        <a:rPr lang="en-US" b="1" dirty="0" smtClean="0">
                          <a:solidFill>
                            <a:schemeClr val="accent6">
                              <a:lumMod val="75000"/>
                            </a:schemeClr>
                          </a:solidFill>
                        </a:rPr>
                        <a:t>$47.20</a:t>
                      </a:r>
                      <a:endParaRPr lang="en-US" b="1" dirty="0">
                        <a:solidFill>
                          <a:schemeClr val="accent6">
                            <a:lumMod val="75000"/>
                          </a:schemeClr>
                        </a:solidFill>
                      </a:endParaRPr>
                    </a:p>
                  </a:txBody>
                  <a:tcPr>
                    <a:lnT w="12700" cap="flat" cmpd="sng" algn="ctr">
                      <a:solidFill>
                        <a:schemeClr val="accent6">
                          <a:lumMod val="75000"/>
                        </a:schemeClr>
                      </a:solidFill>
                      <a:prstDash val="solid"/>
                      <a:round/>
                      <a:headEnd type="none" w="med" len="med"/>
                      <a:tailEnd type="none" w="med" len="med"/>
                    </a:lnT>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Cautions</a:t>
            </a:r>
            <a:endParaRPr lang="en-US" dirty="0"/>
          </a:p>
        </p:txBody>
      </p:sp>
      <p:sp>
        <p:nvSpPr>
          <p:cNvPr id="5" name="Content Placeholder 4"/>
          <p:cNvSpPr>
            <a:spLocks noGrp="1"/>
          </p:cNvSpPr>
          <p:nvPr>
            <p:ph idx="1"/>
          </p:nvPr>
        </p:nvSpPr>
        <p:spPr/>
        <p:txBody>
          <a:bodyPr/>
          <a:lstStyle/>
          <a:p>
            <a:r>
              <a:rPr lang="en-US" dirty="0" smtClean="0"/>
              <a:t>Your </a:t>
            </a:r>
            <a:r>
              <a:rPr lang="en-US" dirty="0" smtClean="0"/>
              <a:t>choice of data plan should not </a:t>
            </a:r>
            <a:r>
              <a:rPr lang="en-US" b="1" dirty="0" smtClean="0"/>
              <a:t>depend</a:t>
            </a:r>
            <a:r>
              <a:rPr lang="en-US" dirty="0" smtClean="0"/>
              <a:t> on savings</a:t>
            </a:r>
          </a:p>
          <a:p>
            <a:pPr lvl="1"/>
            <a:r>
              <a:rPr lang="en-US" dirty="0" smtClean="0"/>
              <a:t>The sample savings represents one customer with one data plan, in a random month. Your savings may vary.</a:t>
            </a:r>
          </a:p>
          <a:p>
            <a:pPr lvl="1"/>
            <a:r>
              <a:rPr lang="en-US" dirty="0" smtClean="0"/>
              <a:t>Not all stores accept scanned cards or mobile coupons</a:t>
            </a:r>
          </a:p>
          <a:p>
            <a:pPr lvl="1"/>
            <a:r>
              <a:rPr lang="en-US" dirty="0" smtClean="0"/>
              <a:t>Some coupon-sharing sites may border on “abusive” use of coupons</a:t>
            </a:r>
          </a:p>
          <a:p>
            <a:r>
              <a:rPr lang="en-US" dirty="0" smtClean="0"/>
              <a:t>Some apps want </a:t>
            </a:r>
            <a:r>
              <a:rPr lang="en-US" b="1" dirty="0" smtClean="0"/>
              <a:t>too much</a:t>
            </a:r>
            <a:r>
              <a:rPr lang="en-US" dirty="0" smtClean="0"/>
              <a:t> permission</a:t>
            </a:r>
          </a:p>
          <a:p>
            <a:pPr lvl="1">
              <a:buNone/>
            </a:pPr>
            <a:r>
              <a:rPr lang="en-US" i="0" dirty="0" smtClean="0"/>
              <a:t>Both of these could send spam, destroy your calendar, or steal your, and your contacts’, identities:</a:t>
            </a:r>
          </a:p>
          <a:p>
            <a:pPr lvl="1"/>
            <a:r>
              <a:rPr lang="en-US" dirty="0" smtClean="0"/>
              <a:t>“Add or modify calendar events and send email to guests without owners’ knowledge”</a:t>
            </a:r>
          </a:p>
          <a:p>
            <a:pPr lvl="1"/>
            <a:r>
              <a:rPr lang="en-US" dirty="0" smtClean="0"/>
              <a:t>“Discover known accounts”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Text Placeholder 2"/>
          <p:cNvSpPr>
            <a:spLocks noGrp="1"/>
          </p:cNvSpPr>
          <p:nvPr>
            <p:ph type="body" idx="1"/>
          </p:nvPr>
        </p:nvSpPr>
        <p:spPr>
          <a:xfrm>
            <a:off x="381000" y="914400"/>
            <a:ext cx="5638800" cy="1500187"/>
          </a:xfrm>
        </p:spPr>
        <p:txBody>
          <a:bodyPr/>
          <a:lstStyle/>
          <a:p>
            <a:r>
              <a:rPr lang="en-US" dirty="0" smtClean="0"/>
              <a:t>With the appropriate apps and precautions, the real cost of your data plan can be much lower than the bill you pay each month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Plans</a:t>
            </a:r>
            <a:endParaRPr lang="en-US" dirty="0"/>
          </a:p>
        </p:txBody>
      </p:sp>
      <p:sp>
        <p:nvSpPr>
          <p:cNvPr id="3" name="Content Placeholder 2"/>
          <p:cNvSpPr>
            <a:spLocks noGrp="1"/>
          </p:cNvSpPr>
          <p:nvPr>
            <p:ph type="body" idx="1"/>
          </p:nvPr>
        </p:nvSpPr>
        <p:spPr>
          <a:xfrm>
            <a:off x="381000" y="685800"/>
            <a:ext cx="5638800" cy="1500187"/>
          </a:xfrm>
        </p:spPr>
        <p:txBody>
          <a:bodyPr/>
          <a:lstStyle/>
          <a:p>
            <a:r>
              <a:rPr lang="en-US" dirty="0" smtClean="0"/>
              <a:t>A required component of most smartphone contracts, these include Web access,</a:t>
            </a:r>
            <a:r>
              <a:rPr lang="en-US" baseline="0" dirty="0" smtClean="0"/>
              <a:t> streaming media, and application-specific (client-server and peer-to-peer) </a:t>
            </a:r>
            <a:r>
              <a:rPr lang="en-US" baseline="0" dirty="0" smtClean="0"/>
              <a:t>communications</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Use Mobile Data</a:t>
            </a:r>
            <a:endParaRPr lang="en-US" dirty="0"/>
          </a:p>
        </p:txBody>
      </p:sp>
      <p:sp>
        <p:nvSpPr>
          <p:cNvPr id="3" name="Content Placeholder 2"/>
          <p:cNvSpPr>
            <a:spLocks noGrp="1"/>
          </p:cNvSpPr>
          <p:nvPr>
            <p:ph idx="1"/>
          </p:nvPr>
        </p:nvSpPr>
        <p:spPr/>
        <p:txBody>
          <a:bodyPr/>
          <a:lstStyle/>
          <a:p>
            <a:pPr lvl="0"/>
            <a:r>
              <a:rPr lang="en-US" dirty="0" smtClean="0"/>
              <a:t>Adults</a:t>
            </a:r>
          </a:p>
          <a:p>
            <a:pPr lvl="1"/>
            <a:r>
              <a:rPr lang="en-US" dirty="0" smtClean="0"/>
              <a:t>E-mail</a:t>
            </a:r>
          </a:p>
          <a:p>
            <a:pPr lvl="1"/>
            <a:r>
              <a:rPr lang="en-US" dirty="0" smtClean="0"/>
              <a:t>Social media</a:t>
            </a:r>
          </a:p>
          <a:p>
            <a:pPr lvl="1"/>
            <a:r>
              <a:rPr lang="en-US" dirty="0" smtClean="0"/>
              <a:t>Web</a:t>
            </a:r>
          </a:p>
          <a:p>
            <a:pPr lvl="1"/>
            <a:r>
              <a:rPr lang="en-US" dirty="0" smtClean="0"/>
              <a:t>Professional, health, and lifestyle apps</a:t>
            </a:r>
          </a:p>
          <a:p>
            <a:pPr lvl="0"/>
            <a:r>
              <a:rPr lang="en-US" dirty="0" smtClean="0"/>
              <a:t>Teen and young-adult children</a:t>
            </a:r>
          </a:p>
          <a:p>
            <a:pPr lvl="1"/>
            <a:r>
              <a:rPr lang="en-US" dirty="0" smtClean="0"/>
              <a:t>Social media</a:t>
            </a:r>
          </a:p>
          <a:p>
            <a:pPr lvl="1"/>
            <a:r>
              <a:rPr lang="en-US" dirty="0" smtClean="0"/>
              <a:t>Streaming media (music, video)</a:t>
            </a:r>
          </a:p>
          <a:p>
            <a:pPr lvl="1"/>
            <a:r>
              <a:rPr lang="en-US" dirty="0" smtClean="0"/>
              <a:t>Web</a:t>
            </a:r>
          </a:p>
          <a:p>
            <a:pPr lvl="1"/>
            <a:r>
              <a:rPr lang="en-US" dirty="0" smtClean="0"/>
              <a:t>E-mail</a:t>
            </a:r>
          </a:p>
          <a:p>
            <a:pPr lvl="0"/>
            <a:r>
              <a:rPr lang="en-US" dirty="0" smtClean="0"/>
              <a:t>Young children</a:t>
            </a:r>
          </a:p>
          <a:p>
            <a:pPr lvl="1"/>
            <a:r>
              <a:rPr lang="en-US" dirty="0" smtClean="0"/>
              <a:t>Entertainment and learning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Mobile Data Bill</a:t>
            </a:r>
            <a:endParaRPr lang="en-US" dirty="0"/>
          </a:p>
        </p:txBody>
      </p:sp>
      <p:sp>
        <p:nvSpPr>
          <p:cNvPr id="3" name="Content Placeholder 2"/>
          <p:cNvSpPr>
            <a:spLocks noGrp="1"/>
          </p:cNvSpPr>
          <p:nvPr>
            <p:ph idx="1"/>
          </p:nvPr>
        </p:nvSpPr>
        <p:spPr/>
        <p:txBody>
          <a:bodyPr/>
          <a:lstStyle/>
          <a:p>
            <a:r>
              <a:rPr lang="en-US" dirty="0" smtClean="0"/>
              <a:t>Based on</a:t>
            </a:r>
          </a:p>
          <a:p>
            <a:pPr lvl="1"/>
            <a:r>
              <a:rPr lang="en-US" dirty="0" smtClean="0"/>
              <a:t>Per account</a:t>
            </a:r>
          </a:p>
          <a:p>
            <a:pPr lvl="2"/>
            <a:r>
              <a:rPr lang="en-US" dirty="0" smtClean="0"/>
              <a:t>One price for family phones, tablets, and/or mobile hot-spots</a:t>
            </a:r>
          </a:p>
          <a:p>
            <a:pPr lvl="1"/>
            <a:r>
              <a:rPr lang="en-US" dirty="0" smtClean="0"/>
              <a:t>Per device</a:t>
            </a:r>
          </a:p>
          <a:p>
            <a:pPr lvl="2"/>
            <a:r>
              <a:rPr lang="en-US" dirty="0" smtClean="0"/>
              <a:t>Data for each mobile phone, tablet, and wireless modem is billed separately</a:t>
            </a:r>
          </a:p>
          <a:p>
            <a:r>
              <a:rPr lang="en-US" dirty="0" smtClean="0"/>
              <a:t>Agreement types</a:t>
            </a:r>
          </a:p>
          <a:p>
            <a:pPr lvl="1"/>
            <a:r>
              <a:rPr lang="en-US" dirty="0" smtClean="0"/>
              <a:t>Time-limited</a:t>
            </a:r>
          </a:p>
          <a:p>
            <a:pPr lvl="2"/>
            <a:r>
              <a:rPr lang="en-US" dirty="0" smtClean="0"/>
              <a:t>One-time or short-term users (e.g., business trips</a:t>
            </a:r>
            <a:r>
              <a:rPr lang="en-US" dirty="0" smtClean="0"/>
              <a:t>)</a:t>
            </a:r>
          </a:p>
          <a:p>
            <a:pPr lvl="2"/>
            <a:r>
              <a:rPr lang="en-US" dirty="0" smtClean="0"/>
              <a:t>Pre-paid plans</a:t>
            </a:r>
            <a:endParaRPr lang="en-US" dirty="0" smtClean="0"/>
          </a:p>
          <a:p>
            <a:pPr lvl="1"/>
            <a:r>
              <a:rPr lang="en-US" dirty="0" smtClean="0"/>
              <a:t>Ongoing contract</a:t>
            </a:r>
          </a:p>
          <a:p>
            <a:r>
              <a:rPr lang="en-US" dirty="0" smtClean="0"/>
              <a:t>Data limits</a:t>
            </a:r>
          </a:p>
          <a:p>
            <a:pPr lvl="2"/>
            <a:r>
              <a:rPr lang="en-US" dirty="0" smtClean="0"/>
              <a:t>Access </a:t>
            </a:r>
            <a:r>
              <a:rPr lang="en-US" dirty="0" smtClean="0"/>
              <a:t>may be capped at limit, or overage charges may apply</a:t>
            </a:r>
          </a:p>
          <a:p>
            <a:pPr lvl="2"/>
            <a:r>
              <a:rPr lang="en-US" dirty="0" smtClean="0"/>
              <a:t>Price may also depend on maximum connection speed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Mobile Data</a:t>
            </a:r>
            <a:endParaRPr lang="en-US" dirty="0"/>
          </a:p>
        </p:txBody>
      </p:sp>
      <p:sp>
        <p:nvSpPr>
          <p:cNvPr id="5" name="Text Placeholder 4"/>
          <p:cNvSpPr>
            <a:spLocks noGrp="1"/>
          </p:cNvSpPr>
          <p:nvPr>
            <p:ph type="body" idx="4294967295"/>
          </p:nvPr>
        </p:nvSpPr>
        <p:spPr/>
        <p:txBody>
          <a:bodyPr/>
          <a:lstStyle/>
          <a:p>
            <a:r>
              <a:rPr lang="en-US" dirty="0" smtClean="0"/>
              <a:t>The following table lists AT&amp;T Wireless monthly individual data costs </a:t>
            </a:r>
            <a:r>
              <a:rPr lang="en-US" baseline="0" dirty="0" smtClean="0"/>
              <a:t>plan as of 9/18/2012. </a:t>
            </a:r>
          </a:p>
          <a:p>
            <a:pPr lvl="1"/>
            <a:r>
              <a:rPr lang="en-US" baseline="0" dirty="0" smtClean="0"/>
              <a:t>(Does not include basic phone and</a:t>
            </a:r>
            <a:r>
              <a:rPr lang="en-US" dirty="0" smtClean="0"/>
              <a:t> text costs</a:t>
            </a:r>
            <a:r>
              <a:rPr lang="en-US" dirty="0" smtClean="0"/>
              <a:t>)</a:t>
            </a:r>
            <a:endParaRPr lang="en-US" baseline="0" dirty="0" smtClean="0"/>
          </a:p>
        </p:txBody>
      </p:sp>
      <p:graphicFrame>
        <p:nvGraphicFramePr>
          <p:cNvPr id="7" name="Table 6"/>
          <p:cNvGraphicFramePr>
            <a:graphicFrameLocks noGrp="1"/>
          </p:cNvGraphicFramePr>
          <p:nvPr/>
        </p:nvGraphicFramePr>
        <p:xfrm>
          <a:off x="1219200" y="2743200"/>
          <a:ext cx="5410200" cy="3122462"/>
        </p:xfrm>
        <a:graphic>
          <a:graphicData uri="http://schemas.openxmlformats.org/drawingml/2006/table">
            <a:tbl>
              <a:tblPr firstRow="1" bandRow="1">
                <a:tableStyleId>{21E4AEA4-8DFA-4A89-87EB-49C32662AFE0}</a:tableStyleId>
              </a:tblPr>
              <a:tblGrid>
                <a:gridCol w="2631989"/>
                <a:gridCol w="657997"/>
                <a:gridCol w="767664"/>
                <a:gridCol w="1352550"/>
              </a:tblGrid>
              <a:tr h="560538">
                <a:tc>
                  <a:txBody>
                    <a:bodyPr/>
                    <a:lstStyle/>
                    <a:p>
                      <a:r>
                        <a:rPr lang="en-US" dirty="0" smtClean="0"/>
                        <a:t>Device</a:t>
                      </a:r>
                      <a:endParaRPr lang="en-US" dirty="0"/>
                    </a:p>
                  </a:txBody>
                  <a:tcPr/>
                </a:tc>
                <a:tc>
                  <a:txBody>
                    <a:bodyPr/>
                    <a:lstStyle/>
                    <a:p>
                      <a:r>
                        <a:rPr lang="en-US" dirty="0" smtClean="0"/>
                        <a:t>Plan</a:t>
                      </a:r>
                      <a:endParaRPr lang="en-US" dirty="0"/>
                    </a:p>
                  </a:txBody>
                  <a:tcPr/>
                </a:tc>
                <a:tc>
                  <a:txBody>
                    <a:bodyPr/>
                    <a:lstStyle/>
                    <a:p>
                      <a:r>
                        <a:rPr lang="en-US" dirty="0" smtClean="0"/>
                        <a:t>Cost</a:t>
                      </a:r>
                      <a:endParaRPr lang="en-US" dirty="0"/>
                    </a:p>
                  </a:txBody>
                  <a:tcPr/>
                </a:tc>
                <a:tc>
                  <a:txBody>
                    <a:bodyPr/>
                    <a:lstStyle/>
                    <a:p>
                      <a:r>
                        <a:rPr lang="en-US" dirty="0" smtClean="0"/>
                        <a:t>Running total</a:t>
                      </a:r>
                      <a:endParaRPr lang="en-US" dirty="0"/>
                    </a:p>
                  </a:txBody>
                  <a:tcPr/>
                </a:tc>
              </a:tr>
              <a:tr h="560538">
                <a:tc>
                  <a:txBody>
                    <a:bodyPr/>
                    <a:lstStyle/>
                    <a:p>
                      <a:r>
                        <a:rPr lang="en-US" dirty="0" smtClean="0">
                          <a:solidFill>
                            <a:schemeClr val="accent2">
                              <a:lumMod val="75000"/>
                            </a:schemeClr>
                          </a:solidFill>
                        </a:rPr>
                        <a:t>Parent (smartphone)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3Gb</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$30</a:t>
                      </a:r>
                      <a:endParaRPr lang="en-US" dirty="0">
                        <a:solidFill>
                          <a:schemeClr val="accent2">
                            <a:lumMod val="75000"/>
                          </a:schemeClr>
                        </a:solidFill>
                      </a:endParaRPr>
                    </a:p>
                  </a:txBody>
                  <a:tcPr/>
                </a:tc>
              </a:tr>
              <a:tr h="560538">
                <a:tc>
                  <a:txBody>
                    <a:bodyPr/>
                    <a:lstStyle/>
                    <a:p>
                      <a:r>
                        <a:rPr lang="en-US" dirty="0" smtClean="0">
                          <a:solidFill>
                            <a:schemeClr val="accent2">
                              <a:lumMod val="75000"/>
                            </a:schemeClr>
                          </a:solidFill>
                        </a:rPr>
                        <a:t>Spouse (smartphone)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3Gb</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$60</a:t>
                      </a:r>
                      <a:endParaRPr lang="en-US" dirty="0">
                        <a:solidFill>
                          <a:schemeClr val="accent2">
                            <a:lumMod val="75000"/>
                          </a:schemeClr>
                        </a:solidFill>
                      </a:endParaRPr>
                    </a:p>
                  </a:txBody>
                  <a:tcPr/>
                </a:tc>
              </a:tr>
              <a:tr h="560538">
                <a:tc>
                  <a:txBody>
                    <a:bodyPr/>
                    <a:lstStyle/>
                    <a:p>
                      <a:r>
                        <a:rPr lang="en-US" dirty="0" smtClean="0">
                          <a:solidFill>
                            <a:schemeClr val="accent2">
                              <a:lumMod val="75000"/>
                            </a:schemeClr>
                          </a:solidFill>
                        </a:rPr>
                        <a:t>Teen Child (smartphone)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3Gb</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$90</a:t>
                      </a:r>
                      <a:endParaRPr lang="en-US" dirty="0">
                        <a:solidFill>
                          <a:schemeClr val="accent2">
                            <a:lumMod val="75000"/>
                          </a:schemeClr>
                        </a:solidFill>
                      </a:endParaRPr>
                    </a:p>
                  </a:txBody>
                  <a:tcPr/>
                </a:tc>
              </a:tr>
              <a:tr h="800768">
                <a:tc>
                  <a:txBody>
                    <a:bodyPr/>
                    <a:lstStyle/>
                    <a:p>
                      <a:r>
                        <a:rPr lang="en-US" dirty="0" smtClean="0">
                          <a:solidFill>
                            <a:schemeClr val="accent2">
                              <a:lumMod val="75000"/>
                            </a:schemeClr>
                          </a:solidFill>
                        </a:rPr>
                        <a:t>Pre-Teen Child (text 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300Mb</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$10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$100</a:t>
                      </a:r>
                      <a:endParaRPr lang="en-US" dirty="0">
                        <a:solidFill>
                          <a:schemeClr val="accent2">
                            <a:lumMod val="75000"/>
                          </a:schemeClr>
                        </a:solidFill>
                      </a:endParaRPr>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Mobile Data</a:t>
            </a:r>
            <a:endParaRPr lang="en-US" dirty="0"/>
          </a:p>
        </p:txBody>
      </p:sp>
      <p:sp>
        <p:nvSpPr>
          <p:cNvPr id="3" name="Content Placeholder 2"/>
          <p:cNvSpPr>
            <a:spLocks noGrp="1"/>
          </p:cNvSpPr>
          <p:nvPr>
            <p:ph idx="1"/>
          </p:nvPr>
        </p:nvSpPr>
        <p:spPr/>
        <p:txBody>
          <a:bodyPr/>
          <a:lstStyle/>
          <a:p>
            <a:r>
              <a:rPr lang="en-US" dirty="0" smtClean="0"/>
              <a:t>The following table lists AT&amp;T Wireless Shared Access data costs as of 9/16/2012.</a:t>
            </a:r>
          </a:p>
          <a:p>
            <a:pPr marL="342900" lvl="1" indent="-342900">
              <a:buFontTx/>
              <a:buChar char="•"/>
            </a:pPr>
            <a:r>
              <a:rPr lang="en-US" dirty="0" smtClean="0"/>
              <a:t>(Does not include basic phone and text costs</a:t>
            </a:r>
            <a:r>
              <a:rPr lang="en-US" dirty="0" smtClean="0"/>
              <a:t>)</a:t>
            </a:r>
            <a:endParaRPr lang="en-US" dirty="0" smtClean="0"/>
          </a:p>
        </p:txBody>
      </p:sp>
      <p:graphicFrame>
        <p:nvGraphicFramePr>
          <p:cNvPr id="4" name="Table 3"/>
          <p:cNvGraphicFramePr>
            <a:graphicFrameLocks noGrp="1"/>
          </p:cNvGraphicFramePr>
          <p:nvPr/>
        </p:nvGraphicFramePr>
        <p:xfrm>
          <a:off x="1219200" y="2514600"/>
          <a:ext cx="4876800" cy="3444240"/>
        </p:xfrm>
        <a:graphic>
          <a:graphicData uri="http://schemas.openxmlformats.org/drawingml/2006/table">
            <a:tbl>
              <a:tblPr firstRow="1" bandRow="1">
                <a:tableStyleId>{21E4AEA4-8DFA-4A89-87EB-49C32662AFE0}</a:tableStyleId>
              </a:tblPr>
              <a:tblGrid>
                <a:gridCol w="1676400"/>
                <a:gridCol w="990600"/>
                <a:gridCol w="990600"/>
                <a:gridCol w="1219200"/>
              </a:tblGrid>
              <a:tr h="624840">
                <a:tc>
                  <a:txBody>
                    <a:bodyPr/>
                    <a:lstStyle/>
                    <a:p>
                      <a:r>
                        <a:rPr lang="en-US" dirty="0" smtClean="0"/>
                        <a:t>Device</a:t>
                      </a:r>
                      <a:endParaRPr lang="en-US" dirty="0"/>
                    </a:p>
                  </a:txBody>
                  <a:tcPr/>
                </a:tc>
                <a:tc>
                  <a:txBody>
                    <a:bodyPr/>
                    <a:lstStyle/>
                    <a:p>
                      <a:r>
                        <a:rPr lang="en-US" dirty="0" smtClean="0"/>
                        <a:t>Plan</a:t>
                      </a:r>
                      <a:endParaRPr lang="en-US" dirty="0"/>
                    </a:p>
                  </a:txBody>
                  <a:tcPr/>
                </a:tc>
                <a:tc>
                  <a:txBody>
                    <a:bodyPr/>
                    <a:lstStyle/>
                    <a:p>
                      <a:r>
                        <a:rPr lang="en-US" dirty="0" smtClean="0"/>
                        <a:t>Cost</a:t>
                      </a:r>
                      <a:endParaRPr lang="en-US" dirty="0"/>
                    </a:p>
                  </a:txBody>
                  <a:tcPr/>
                </a:tc>
                <a:tc>
                  <a:txBody>
                    <a:bodyPr/>
                    <a:lstStyle/>
                    <a:p>
                      <a:r>
                        <a:rPr lang="en-US" dirty="0" smtClean="0"/>
                        <a:t>Running total</a:t>
                      </a:r>
                      <a:endParaRPr lang="en-US" dirty="0"/>
                    </a:p>
                  </a:txBody>
                  <a:tcPr/>
                </a:tc>
              </a:tr>
              <a:tr h="701040">
                <a:tc>
                  <a:txBody>
                    <a:bodyPr/>
                    <a:lstStyle/>
                    <a:p>
                      <a:r>
                        <a:rPr lang="en-US" dirty="0" smtClean="0">
                          <a:solidFill>
                            <a:schemeClr val="accent2">
                              <a:lumMod val="75000"/>
                            </a:schemeClr>
                          </a:solidFill>
                        </a:rPr>
                        <a:t>Parent (smartphone)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4Gb</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$70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$70</a:t>
                      </a:r>
                      <a:endParaRPr lang="en-US" dirty="0">
                        <a:solidFill>
                          <a:schemeClr val="accent2">
                            <a:lumMod val="75000"/>
                          </a:schemeClr>
                        </a:solidFill>
                      </a:endParaRPr>
                    </a:p>
                  </a:txBody>
                  <a:tcPr/>
                </a:tc>
              </a:tr>
              <a:tr h="701040">
                <a:tc>
                  <a:txBody>
                    <a:bodyPr/>
                    <a:lstStyle/>
                    <a:p>
                      <a:r>
                        <a:rPr lang="en-US" dirty="0" smtClean="0">
                          <a:solidFill>
                            <a:schemeClr val="accent2">
                              <a:lumMod val="75000"/>
                            </a:schemeClr>
                          </a:solidFill>
                        </a:rPr>
                        <a:t>Spouse (smartphone)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shared</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$40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$110</a:t>
                      </a:r>
                      <a:endParaRPr lang="en-US" dirty="0">
                        <a:solidFill>
                          <a:schemeClr val="accent2">
                            <a:lumMod val="75000"/>
                          </a:schemeClr>
                        </a:solidFill>
                      </a:endParaRPr>
                    </a:p>
                  </a:txBody>
                  <a:tcPr/>
                </a:tc>
              </a:tr>
              <a:tr h="701040">
                <a:tc>
                  <a:txBody>
                    <a:bodyPr/>
                    <a:lstStyle/>
                    <a:p>
                      <a:r>
                        <a:rPr lang="en-US" dirty="0" smtClean="0">
                          <a:solidFill>
                            <a:schemeClr val="accent2">
                              <a:lumMod val="75000"/>
                            </a:schemeClr>
                          </a:solidFill>
                        </a:rPr>
                        <a:t>Teen Child (smartphone)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shared</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$40</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$150</a:t>
                      </a:r>
                      <a:endParaRPr lang="en-US" dirty="0">
                        <a:solidFill>
                          <a:schemeClr val="accent2">
                            <a:lumMod val="75000"/>
                          </a:schemeClr>
                        </a:solidFill>
                      </a:endParaRPr>
                    </a:p>
                  </a:txBody>
                  <a:tcPr/>
                </a:tc>
              </a:tr>
              <a:tr h="701040">
                <a:tc>
                  <a:txBody>
                    <a:bodyPr/>
                    <a:lstStyle/>
                    <a:p>
                      <a:r>
                        <a:rPr lang="en-US" dirty="0" smtClean="0">
                          <a:solidFill>
                            <a:schemeClr val="accent2">
                              <a:lumMod val="75000"/>
                            </a:schemeClr>
                          </a:solidFill>
                        </a:rPr>
                        <a:t>Pre-Teen Child (text phone)</a:t>
                      </a:r>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(no data)</a:t>
                      </a:r>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r>
                        <a:rPr lang="en-US" dirty="0" smtClean="0">
                          <a:solidFill>
                            <a:schemeClr val="accent2">
                              <a:lumMod val="75000"/>
                            </a:schemeClr>
                          </a:solidFill>
                        </a:rPr>
                        <a:t>$150</a:t>
                      </a:r>
                      <a:endParaRPr lang="en-US" dirty="0">
                        <a:solidFill>
                          <a:schemeClr val="accent2">
                            <a:lumMod val="75000"/>
                          </a:schemeClr>
                        </a:solidFill>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We</a:t>
            </a:r>
            <a:r>
              <a:rPr lang="en-US" baseline="0" dirty="0" smtClean="0"/>
              <a:t> Need Data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Professional and Workplace</a:t>
            </a:r>
            <a:endParaRPr lang="en-US" dirty="0"/>
          </a:p>
        </p:txBody>
      </p:sp>
      <p:sp>
        <p:nvSpPr>
          <p:cNvPr id="5" name="Content Placeholder 4"/>
          <p:cNvSpPr>
            <a:spLocks noGrp="1"/>
          </p:cNvSpPr>
          <p:nvPr>
            <p:ph idx="1"/>
          </p:nvPr>
        </p:nvSpPr>
        <p:spPr/>
        <p:txBody>
          <a:bodyPr/>
          <a:lstStyle/>
          <a:p>
            <a:r>
              <a:rPr lang="en-US" dirty="0" smtClean="0"/>
              <a:t>Sales</a:t>
            </a:r>
          </a:p>
          <a:p>
            <a:pPr lvl="1"/>
            <a:r>
              <a:rPr lang="en-US" dirty="0" smtClean="0"/>
              <a:t>Access to corporate Web site for pricing data, order entry, customer satisfaction</a:t>
            </a:r>
          </a:p>
          <a:p>
            <a:r>
              <a:rPr lang="en-US" dirty="0" smtClean="0"/>
              <a:t>Professional</a:t>
            </a:r>
          </a:p>
          <a:p>
            <a:pPr lvl="1"/>
            <a:r>
              <a:rPr lang="en-US" dirty="0" smtClean="0"/>
              <a:t>Access to research, e-mail, etc. without having to leave a patient or lab, or interrupt a computer routine</a:t>
            </a:r>
          </a:p>
          <a:p>
            <a:pPr lvl="1"/>
            <a:r>
              <a:rPr lang="en-US" dirty="0" smtClean="0"/>
              <a:t>Ability to take notes remotely</a:t>
            </a:r>
          </a:p>
          <a:p>
            <a:r>
              <a:rPr lang="en-US" dirty="0" smtClean="0"/>
              <a:t>Developers</a:t>
            </a:r>
          </a:p>
          <a:p>
            <a:pPr lvl="1"/>
            <a:r>
              <a:rPr lang="en-US" dirty="0" smtClean="0"/>
              <a:t>Ability to test an application outside of simulators and emulators, in a “real” environment</a:t>
            </a:r>
          </a:p>
          <a:p>
            <a:r>
              <a:rPr lang="en-US" dirty="0" smtClean="0"/>
              <a:t>Media</a:t>
            </a:r>
          </a:p>
          <a:p>
            <a:pPr lvl="1"/>
            <a:r>
              <a:rPr lang="en-US" dirty="0" smtClean="0"/>
              <a:t>Real-time, remote reportage</a:t>
            </a:r>
          </a:p>
          <a:p>
            <a:pPr lvl="1"/>
            <a:r>
              <a:rPr lang="en-US" dirty="0" smtClean="0"/>
              <a:t>Teleconferencing (Face Time, Skype,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a:t>
            </a:r>
            <a:endParaRPr lang="en-US" dirty="0"/>
          </a:p>
        </p:txBody>
      </p:sp>
      <p:sp>
        <p:nvSpPr>
          <p:cNvPr id="3" name="Content Placeholder 2"/>
          <p:cNvSpPr>
            <a:spLocks noGrp="1"/>
          </p:cNvSpPr>
          <p:nvPr>
            <p:ph idx="1"/>
          </p:nvPr>
        </p:nvSpPr>
        <p:spPr/>
        <p:txBody>
          <a:bodyPr/>
          <a:lstStyle/>
          <a:p>
            <a:r>
              <a:rPr lang="en-US" dirty="0" smtClean="0"/>
              <a:t>Home Security</a:t>
            </a:r>
          </a:p>
          <a:p>
            <a:pPr lvl="1"/>
            <a:r>
              <a:rPr lang="en-US" dirty="0" smtClean="0"/>
              <a:t>Apps </a:t>
            </a:r>
            <a:r>
              <a:rPr lang="en-US" baseline="0" dirty="0" smtClean="0"/>
              <a:t>to check home alarm system</a:t>
            </a:r>
          </a:p>
          <a:p>
            <a:r>
              <a:rPr lang="en-US" dirty="0" smtClean="0"/>
              <a:t>Home Automation</a:t>
            </a:r>
          </a:p>
          <a:p>
            <a:pPr lvl="1"/>
            <a:r>
              <a:rPr lang="en-US" baseline="0" dirty="0" smtClean="0"/>
              <a:t>Remotely</a:t>
            </a:r>
            <a:r>
              <a:rPr lang="en-US" dirty="0" smtClean="0"/>
              <a:t> change the heat, air-conditioning, and lighting levels.</a:t>
            </a:r>
          </a:p>
          <a:p>
            <a:pPr lvl="1"/>
            <a:r>
              <a:rPr lang="en-US" dirty="0" err="1" smtClean="0"/>
              <a:t>TiVO</a:t>
            </a:r>
            <a:r>
              <a:rPr lang="en-US" dirty="0" smtClean="0"/>
              <a:t>/DVR management</a:t>
            </a:r>
            <a:endParaRPr lang="en-US" baseline="0" dirty="0" smtClean="0"/>
          </a:p>
          <a:p>
            <a:pPr lvl="0"/>
            <a:r>
              <a:rPr lang="en-US" dirty="0" smtClean="0"/>
              <a:t>Child Safety</a:t>
            </a:r>
          </a:p>
          <a:p>
            <a:pPr lvl="1"/>
            <a:r>
              <a:rPr lang="en-US" dirty="0" smtClean="0"/>
              <a:t>Home</a:t>
            </a:r>
            <a:r>
              <a:rPr lang="en-US" baseline="0" dirty="0" smtClean="0"/>
              <a:t> automation cameras</a:t>
            </a:r>
          </a:p>
          <a:p>
            <a:pPr lvl="1"/>
            <a:r>
              <a:rPr lang="en-US" baseline="0" dirty="0" smtClean="0"/>
              <a:t>Phone locator apps</a:t>
            </a:r>
          </a:p>
          <a:p>
            <a:pPr lvl="0"/>
            <a:r>
              <a:rPr lang="en-US" dirty="0" smtClean="0"/>
              <a:t>Medical</a:t>
            </a:r>
          </a:p>
          <a:p>
            <a:pPr lvl="1"/>
            <a:r>
              <a:rPr lang="en-US" dirty="0" smtClean="0"/>
              <a:t>Mobile</a:t>
            </a:r>
            <a:r>
              <a:rPr lang="en-US" baseline="0" dirty="0" smtClean="0"/>
              <a:t> health records</a:t>
            </a:r>
          </a:p>
          <a:p>
            <a:pPr lvl="1"/>
            <a:r>
              <a:rPr lang="en-US" baseline="0" dirty="0" smtClean="0"/>
              <a:t>Access to cloud-based EHR</a:t>
            </a:r>
          </a:p>
          <a:p>
            <a:pPr lvl="1"/>
            <a:r>
              <a:rPr lang="en-US" baseline="0" dirty="0" smtClean="0"/>
              <a:t>Mobile-specific health applications</a:t>
            </a:r>
          </a:p>
        </p:txBody>
      </p:sp>
    </p:spTree>
  </p:cSld>
  <p:clrMapOvr>
    <a:masterClrMapping/>
  </p:clrMapOvr>
</p:sld>
</file>

<file path=ppt/theme/theme1.xml><?xml version="1.0" encoding="utf-8"?>
<a:theme xmlns:a="http://schemas.openxmlformats.org/drawingml/2006/main" name="piece_of_mind">
  <a:themeElements>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Piece of Mind (Money)</Template>
  <TotalTime>6748</TotalTime>
  <Words>1100</Words>
  <Application>Microsoft Office PowerPoint</Application>
  <PresentationFormat>On-screen Show (4:3)</PresentationFormat>
  <Paragraphs>201</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piece_of_mind</vt:lpstr>
      <vt:lpstr>Making Your Data Plan Pay for Itself</vt:lpstr>
      <vt:lpstr>Data Plans</vt:lpstr>
      <vt:lpstr>How We Use Mobile Data</vt:lpstr>
      <vt:lpstr>The Mobile Data Bill</vt:lpstr>
      <vt:lpstr>Cost of Mobile Data</vt:lpstr>
      <vt:lpstr>Cost of Mobile Data</vt:lpstr>
      <vt:lpstr>Reasons We Need Data</vt:lpstr>
      <vt:lpstr>Professional and Workplace</vt:lpstr>
      <vt:lpstr>Personal</vt:lpstr>
      <vt:lpstr>It’s Payback Time!</vt:lpstr>
      <vt:lpstr>Managed Loyalty</vt:lpstr>
      <vt:lpstr>Store-Specific</vt:lpstr>
      <vt:lpstr>Not-So-Extreme Couponing</vt:lpstr>
      <vt:lpstr>Social Saving</vt:lpstr>
      <vt:lpstr>A Month’s Potential Savings</vt:lpstr>
      <vt:lpstr>Cautions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Brenda F. Bell</dc:creator>
  <cp:lastModifiedBy>Brenda F. Bell</cp:lastModifiedBy>
  <cp:revision>536</cp:revision>
  <dcterms:created xsi:type="dcterms:W3CDTF">2012-09-18T13:35:40Z</dcterms:created>
  <dcterms:modified xsi:type="dcterms:W3CDTF">2012-10-10T20:57:05Z</dcterms:modified>
</cp:coreProperties>
</file>