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69" r:id="rId4"/>
    <p:sldId id="258" r:id="rId5"/>
    <p:sldId id="259" r:id="rId6"/>
    <p:sldId id="270" r:id="rId7"/>
    <p:sldId id="260" r:id="rId8"/>
    <p:sldId id="261" r:id="rId9"/>
    <p:sldId id="262" r:id="rId10"/>
    <p:sldId id="271" r:id="rId11"/>
    <p:sldId id="263" r:id="rId12"/>
    <p:sldId id="264" r:id="rId13"/>
    <p:sldId id="267" r:id="rId14"/>
    <p:sldId id="265" r:id="rId15"/>
    <p:sldId id="275" r:id="rId16"/>
    <p:sldId id="272" r:id="rId17"/>
    <p:sldId id="266" r:id="rId18"/>
    <p:sldId id="273" r:id="rId19"/>
    <p:sldId id="274" r:id="rId20"/>
    <p:sldId id="268" r:id="rId21"/>
    <p:sldId id="276" r:id="rId22"/>
    <p:sldId id="277"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4" autoAdjust="0"/>
    <p:restoredTop sz="86466" autoAdjust="0"/>
  </p:normalViewPr>
  <p:slideViewPr>
    <p:cSldViewPr>
      <p:cViewPr varScale="1">
        <p:scale>
          <a:sx n="75" d="100"/>
          <a:sy n="75" d="100"/>
        </p:scale>
        <p:origin x="-132" y="-10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88981C-D110-46D7-91AC-BD2769BBB54C}" type="datetimeFigureOut">
              <a:rPr lang="en-US" smtClean="0"/>
              <a:t>11/3/2011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5B1FA4-5F20-4771-B9DB-68D55B1AFAE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We've all heard of </a:t>
            </a:r>
            <a:r>
              <a:rPr lang="en-US" dirty="0" err="1" smtClean="0"/>
              <a:t>Facebook</a:t>
            </a:r>
            <a:r>
              <a:rPr lang="en-US" dirty="0" smtClean="0"/>
              <a:t>, </a:t>
            </a:r>
            <a:r>
              <a:rPr lang="en-US" dirty="0" err="1" smtClean="0"/>
              <a:t>Myspace</a:t>
            </a:r>
            <a:r>
              <a:rPr lang="en-US" dirty="0" smtClean="0"/>
              <a:t>, and LinkedIn, and how these can make your every move visible to the entire world. But there is another world of social networking, one of private (or semi-private) groups that link people with a common interest, such as a hobby, a chronic illness, or an interest in activism. </a:t>
            </a:r>
            <a:endParaRPr lang="en-US" dirty="0"/>
          </a:p>
        </p:txBody>
      </p:sp>
      <p:sp>
        <p:nvSpPr>
          <p:cNvPr id="4" name="Slide Number Placeholder 3"/>
          <p:cNvSpPr>
            <a:spLocks noGrp="1"/>
          </p:cNvSpPr>
          <p:nvPr>
            <p:ph type="sldNum" sz="quarter" idx="10"/>
          </p:nvPr>
        </p:nvSpPr>
        <p:spPr/>
        <p:txBody>
          <a:bodyPr/>
          <a:lstStyle/>
          <a:p>
            <a:fld id="{625B1FA4-5F20-4771-B9DB-68D55B1AFAE1}"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its most basic form, a social network is a group of people who share</a:t>
            </a:r>
            <a:r>
              <a:rPr lang="en-US" baseline="0" dirty="0" smtClean="0"/>
              <a:t> one or more interests in common and who connect to each other through intermediaries with the same common interests. Fraternal societies, photography clubs, Scouting, and community service organizations are all types of social networks.</a:t>
            </a:r>
          </a:p>
          <a:p>
            <a:endParaRPr lang="en-US" baseline="0" dirty="0" smtClean="0"/>
          </a:p>
          <a:p>
            <a:r>
              <a:rPr lang="en-US" baseline="0" dirty="0" smtClean="0"/>
              <a:t>The earliest social networks allowed a single form of interaction:  discussion forums, chat rooms, or mailing lists. Most were based on “one to many” interactions, where each post was broadcast to every member of the group, and to everyone who wished to look at what the group was doing.</a:t>
            </a:r>
            <a:endParaRPr lang="en-US" dirty="0" smtClean="0"/>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625B1FA4-5F20-4771-B9DB-68D55B1AFAE1}"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Discrimination/comingling:</a:t>
            </a:r>
            <a:r>
              <a:rPr lang="en-US" baseline="0" dirty="0" smtClean="0"/>
              <a:t>  Disclosure of race/gender/age/religion/medical status, while protected by law, can unconsciously affect pre-hiring decisions; issues of working for a company whose interests and goals are in conflict with those of one’s hobbies/politics/religion</a:t>
            </a:r>
            <a:endParaRPr lang="en-US" dirty="0"/>
          </a:p>
        </p:txBody>
      </p:sp>
      <p:sp>
        <p:nvSpPr>
          <p:cNvPr id="4" name="Slide Number Placeholder 3"/>
          <p:cNvSpPr>
            <a:spLocks noGrp="1"/>
          </p:cNvSpPr>
          <p:nvPr>
            <p:ph type="sldNum" sz="quarter" idx="10"/>
          </p:nvPr>
        </p:nvSpPr>
        <p:spPr/>
        <p:txBody>
          <a:bodyPr/>
          <a:lstStyle/>
          <a:p>
            <a:fld id="{625B1FA4-5F20-4771-B9DB-68D55B1AFAE1}"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95400" y="228600"/>
            <a:ext cx="7696200" cy="2057400"/>
          </a:xfrm>
        </p:spPr>
        <p:txBody>
          <a:bodyPr/>
          <a:lstStyle>
            <a:lvl1pPr algn="ctr">
              <a:defRPr sz="36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4572000" y="2286000"/>
            <a:ext cx="4419600" cy="2362200"/>
          </a:xfrm>
        </p:spPr>
        <p:txBody>
          <a:bodyPr anchor="ctr"/>
          <a:lstStyle>
            <a:lvl1pPr marL="0" indent="0" algn="ctr">
              <a:buFontTx/>
              <a:buNone/>
              <a:defRPr>
                <a:solidFill>
                  <a:srgbClr val="FFFFFF"/>
                </a:solidFill>
              </a:defRPr>
            </a:lvl1pPr>
          </a:lstStyle>
          <a:p>
            <a:r>
              <a:rPr lang="en-US" smtClean="0"/>
              <a:t>Click to edit Master subtitle style</a:t>
            </a:r>
            <a:endParaRPr lang="en-US"/>
          </a:p>
        </p:txBody>
      </p:sp>
      <p:sp>
        <p:nvSpPr>
          <p:cNvPr id="3088" name="Rectangle 16"/>
          <p:cNvSpPr>
            <a:spLocks noGrp="1" noChangeArrowheads="1"/>
          </p:cNvSpPr>
          <p:nvPr>
            <p:ph type="dt" sz="half" idx="2"/>
          </p:nvPr>
        </p:nvSpPr>
        <p:spPr/>
        <p:txBody>
          <a:bodyPr/>
          <a:lstStyle>
            <a:lvl1pPr>
              <a:defRPr>
                <a:solidFill>
                  <a:srgbClr val="FFFFFF"/>
                </a:solidFill>
              </a:defRPr>
            </a:lvl1pPr>
          </a:lstStyle>
          <a:p>
            <a:endParaRPr lang="en-US"/>
          </a:p>
        </p:txBody>
      </p:sp>
      <p:sp>
        <p:nvSpPr>
          <p:cNvPr id="3089" name="Rectangle 17"/>
          <p:cNvSpPr>
            <a:spLocks noGrp="1" noChangeArrowheads="1"/>
          </p:cNvSpPr>
          <p:nvPr>
            <p:ph type="ftr" sz="quarter" idx="3"/>
          </p:nvPr>
        </p:nvSpPr>
        <p:spPr/>
        <p:txBody>
          <a:bodyPr/>
          <a:lstStyle>
            <a:lvl1pPr>
              <a:defRPr>
                <a:solidFill>
                  <a:srgbClr val="FFFFFF"/>
                </a:solidFill>
              </a:defRPr>
            </a:lvl1pPr>
          </a:lstStyle>
          <a:p>
            <a:endParaRPr lang="en-US"/>
          </a:p>
        </p:txBody>
      </p:sp>
      <p:sp>
        <p:nvSpPr>
          <p:cNvPr id="3090" name="Rectangle 18"/>
          <p:cNvSpPr>
            <a:spLocks noGrp="1" noChangeArrowheads="1"/>
          </p:cNvSpPr>
          <p:nvPr>
            <p:ph type="sldNum" sz="quarter" idx="4"/>
          </p:nvPr>
        </p:nvSpPr>
        <p:spPr/>
        <p:txBody>
          <a:bodyPr/>
          <a:lstStyle>
            <a:lvl1pPr>
              <a:defRPr>
                <a:solidFill>
                  <a:srgbClr val="FFFFFF"/>
                </a:solidFill>
              </a:defRPr>
            </a:lvl1pPr>
          </a:lstStyle>
          <a:p>
            <a:fld id="{F0B3329C-CCF5-42A1-9D04-0EEE935B7EC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547B57-418F-41C3-9F7B-1FE307300D6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76200"/>
            <a:ext cx="19431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76200"/>
            <a:ext cx="56769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70904EC-2403-43F8-90A9-64F65D18D69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043840-78E9-4FFF-9FFD-94384DB9168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2BB16AE-AE87-482E-A669-C3653E91EC2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13716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81600" y="13716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ACE958A-32E6-44E6-9E1E-6E81CDDE433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972B166-4CD5-4E54-AC57-1C0606F5E75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BFD50F6-F619-4167-9D5D-5696E309A14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2D5E5F0-A8AC-4C80-B022-B19C946406A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3E5EA1E-F77B-4FE0-84F5-86C00B5BDE7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DF35763-1ED8-4513-B3DF-ECB428E15A1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19200" y="76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1219200" y="1371600"/>
            <a:ext cx="77724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31" name="Rectangle 7"/>
          <p:cNvSpPr>
            <a:spLocks noGrp="1" noChangeArrowheads="1"/>
          </p:cNvSpPr>
          <p:nvPr>
            <p:ph type="dt" sz="half" idx="2"/>
          </p:nvPr>
        </p:nvSpPr>
        <p:spPr bwMode="auto">
          <a:xfrm>
            <a:off x="12954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2" name="Rectangle 8"/>
          <p:cNvSpPr>
            <a:spLocks noGrp="1" noChangeArrowheads="1"/>
          </p:cNvSpPr>
          <p:nvPr>
            <p:ph type="ftr" sz="quarter" idx="3"/>
          </p:nvPr>
        </p:nvSpPr>
        <p:spPr bwMode="auto">
          <a:xfrm>
            <a:off x="3695700" y="62484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3" name="Rectangle 9"/>
          <p:cNvSpPr>
            <a:spLocks noGrp="1" noChangeArrowheads="1"/>
          </p:cNvSpPr>
          <p:nvPr>
            <p:ph type="sldNum" sz="quarter" idx="4"/>
          </p:nvPr>
        </p:nvSpPr>
        <p:spPr bwMode="auto">
          <a:xfrm>
            <a:off x="68580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11479F3-61AC-4DA4-BEA5-A0EC44DA522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Arial" charset="0"/>
          <a:cs typeface="Arial" charset="0"/>
        </a:defRPr>
      </a:lvl2pPr>
      <a:lvl3pPr algn="l" rtl="0" eaLnBrk="1" fontAlgn="base" hangingPunct="1">
        <a:spcBef>
          <a:spcPct val="0"/>
        </a:spcBef>
        <a:spcAft>
          <a:spcPct val="0"/>
        </a:spcAft>
        <a:defRPr sz="3200">
          <a:solidFill>
            <a:schemeClr val="tx2"/>
          </a:solidFill>
          <a:latin typeface="Arial" charset="0"/>
          <a:cs typeface="Arial" charset="0"/>
        </a:defRPr>
      </a:lvl3pPr>
      <a:lvl4pPr algn="l" rtl="0" eaLnBrk="1" fontAlgn="base" hangingPunct="1">
        <a:spcBef>
          <a:spcPct val="0"/>
        </a:spcBef>
        <a:spcAft>
          <a:spcPct val="0"/>
        </a:spcAft>
        <a:defRPr sz="3200">
          <a:solidFill>
            <a:schemeClr val="tx2"/>
          </a:solidFill>
          <a:latin typeface="Arial" charset="0"/>
          <a:cs typeface="Arial" charset="0"/>
        </a:defRPr>
      </a:lvl4pPr>
      <a:lvl5pPr algn="l" rtl="0" eaLnBrk="1" fontAlgn="base" hangingPunct="1">
        <a:spcBef>
          <a:spcPct val="0"/>
        </a:spcBef>
        <a:spcAft>
          <a:spcPct val="0"/>
        </a:spcAft>
        <a:defRPr sz="3200">
          <a:solidFill>
            <a:schemeClr val="tx2"/>
          </a:solidFill>
          <a:latin typeface="Arial" charset="0"/>
          <a:cs typeface="Arial" charset="0"/>
        </a:defRPr>
      </a:lvl5pPr>
      <a:lvl6pPr marL="457200" algn="l" rtl="0" eaLnBrk="1" fontAlgn="base" hangingPunct="1">
        <a:spcBef>
          <a:spcPct val="0"/>
        </a:spcBef>
        <a:spcAft>
          <a:spcPct val="0"/>
        </a:spcAft>
        <a:defRPr sz="3200">
          <a:solidFill>
            <a:schemeClr val="tx2"/>
          </a:solidFill>
          <a:latin typeface="Arial" charset="0"/>
          <a:cs typeface="Arial" charset="0"/>
        </a:defRPr>
      </a:lvl6pPr>
      <a:lvl7pPr marL="914400" algn="l" rtl="0" eaLnBrk="1" fontAlgn="base" hangingPunct="1">
        <a:spcBef>
          <a:spcPct val="0"/>
        </a:spcBef>
        <a:spcAft>
          <a:spcPct val="0"/>
        </a:spcAft>
        <a:defRPr sz="3200">
          <a:solidFill>
            <a:schemeClr val="tx2"/>
          </a:solidFill>
          <a:latin typeface="Arial" charset="0"/>
          <a:cs typeface="Arial" charset="0"/>
        </a:defRPr>
      </a:lvl7pPr>
      <a:lvl8pPr marL="1371600" algn="l" rtl="0" eaLnBrk="1" fontAlgn="base" hangingPunct="1">
        <a:spcBef>
          <a:spcPct val="0"/>
        </a:spcBef>
        <a:spcAft>
          <a:spcPct val="0"/>
        </a:spcAft>
        <a:defRPr sz="3200">
          <a:solidFill>
            <a:schemeClr val="tx2"/>
          </a:solidFill>
          <a:latin typeface="Arial" charset="0"/>
          <a:cs typeface="Arial" charset="0"/>
        </a:defRPr>
      </a:lvl8pPr>
      <a:lvl9pPr marL="1828800" algn="l" rtl="0" eaLnBrk="1" fontAlgn="base" hangingPunct="1">
        <a:spcBef>
          <a:spcPct val="0"/>
        </a:spcBef>
        <a:spcAft>
          <a:spcPct val="0"/>
        </a:spcAft>
        <a:defRPr sz="32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cs typeface="+mn-cs"/>
        </a:defRPr>
      </a:lvl2pPr>
      <a:lvl3pPr marL="1143000" indent="-228600" algn="l" rtl="0" eaLnBrk="1" fontAlgn="base" hangingPunct="1">
        <a:spcBef>
          <a:spcPct val="20000"/>
        </a:spcBef>
        <a:spcAft>
          <a:spcPct val="0"/>
        </a:spcAft>
        <a:buChar char="•"/>
        <a:defRPr sz="2000">
          <a:solidFill>
            <a:schemeClr val="tx1"/>
          </a:solidFill>
          <a:latin typeface="+mn-lt"/>
          <a:cs typeface="+mn-cs"/>
        </a:defRPr>
      </a:lvl3pPr>
      <a:lvl4pPr marL="1600200" indent="-228600" algn="l" rtl="0" eaLnBrk="1" fontAlgn="base" hangingPunct="1">
        <a:spcBef>
          <a:spcPct val="20000"/>
        </a:spcBef>
        <a:spcAft>
          <a:spcPct val="0"/>
        </a:spcAft>
        <a:buChar char="–"/>
        <a:defRPr>
          <a:solidFill>
            <a:schemeClr val="tx1"/>
          </a:solidFill>
          <a:latin typeface="+mn-lt"/>
          <a:cs typeface="+mn-cs"/>
        </a:defRPr>
      </a:lvl4pPr>
      <a:lvl5pPr marL="2057400" indent="-228600" algn="l" rtl="0" eaLnBrk="1" fontAlgn="base" hangingPunct="1">
        <a:spcBef>
          <a:spcPct val="20000"/>
        </a:spcBef>
        <a:spcAft>
          <a:spcPct val="0"/>
        </a:spcAft>
        <a:buChar char="»"/>
        <a:defRPr>
          <a:solidFill>
            <a:schemeClr val="tx1"/>
          </a:solidFill>
          <a:latin typeface="+mn-lt"/>
          <a:cs typeface="+mn-cs"/>
        </a:defRPr>
      </a:lvl5pPr>
      <a:lvl6pPr marL="2514600" indent="-228600" algn="l" rtl="0" eaLnBrk="1" fontAlgn="base" hangingPunct="1">
        <a:spcBef>
          <a:spcPct val="20000"/>
        </a:spcBef>
        <a:spcAft>
          <a:spcPct val="0"/>
        </a:spcAft>
        <a:buChar char="»"/>
        <a:defRPr>
          <a:solidFill>
            <a:schemeClr val="tx1"/>
          </a:solidFill>
          <a:latin typeface="+mn-lt"/>
          <a:cs typeface="+mn-cs"/>
        </a:defRPr>
      </a:lvl6pPr>
      <a:lvl7pPr marL="2971800" indent="-228600" algn="l" rtl="0" eaLnBrk="1" fontAlgn="base" hangingPunct="1">
        <a:spcBef>
          <a:spcPct val="20000"/>
        </a:spcBef>
        <a:spcAft>
          <a:spcPct val="0"/>
        </a:spcAft>
        <a:buChar char="»"/>
        <a:defRPr>
          <a:solidFill>
            <a:schemeClr val="tx1"/>
          </a:solidFill>
          <a:latin typeface="+mn-lt"/>
          <a:cs typeface="+mn-cs"/>
        </a:defRPr>
      </a:lvl7pPr>
      <a:lvl8pPr marL="3429000" indent="-228600" algn="l" rtl="0" eaLnBrk="1" fontAlgn="base" hangingPunct="1">
        <a:spcBef>
          <a:spcPct val="20000"/>
        </a:spcBef>
        <a:spcAft>
          <a:spcPct val="0"/>
        </a:spcAft>
        <a:buChar char="»"/>
        <a:defRPr>
          <a:solidFill>
            <a:schemeClr val="tx1"/>
          </a:solidFill>
          <a:latin typeface="+mn-lt"/>
          <a:cs typeface="+mn-cs"/>
        </a:defRPr>
      </a:lvl8pPr>
      <a:lvl9pPr marL="3886200" indent="-228600" algn="l" rtl="0" eaLnBrk="1" fontAlgn="base" hangingPunct="1">
        <a:spcBef>
          <a:spcPct val="20000"/>
        </a:spcBef>
        <a:spcAft>
          <a:spcPct val="0"/>
        </a:spcAft>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flickr.com/" TargetMode="External"/><Relationship Id="rId7" Type="http://schemas.openxmlformats.org/officeDocument/2006/relationships/hyperlink" Target="http://www.youtube.com/" TargetMode="External"/><Relationship Id="rId2" Type="http://schemas.openxmlformats.org/officeDocument/2006/relationships/hyperlink" Target="http://groups.yahoo.com/" TargetMode="External"/><Relationship Id="rId1" Type="http://schemas.openxmlformats.org/officeDocument/2006/relationships/slideLayout" Target="../slideLayouts/slideLayout2.xml"/><Relationship Id="rId6" Type="http://schemas.openxmlformats.org/officeDocument/2006/relationships/hyperlink" Target="http://docs.google.com/" TargetMode="External"/><Relationship Id="rId5" Type="http://schemas.openxmlformats.org/officeDocument/2006/relationships/hyperlink" Target="http://picasa.google.com/" TargetMode="External"/><Relationship Id="rId4" Type="http://schemas.openxmlformats.org/officeDocument/2006/relationships/hyperlink" Target="http://groups.google.co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blogtalkradio.com/" TargetMode="External"/><Relationship Id="rId2" Type="http://schemas.openxmlformats.org/officeDocument/2006/relationships/hyperlink" Target="http://www.ustream.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www.ravelry.com/" TargetMode="External"/><Relationship Id="rId3" Type="http://schemas.openxmlformats.org/officeDocument/2006/relationships/hyperlink" Target="http://www.dlife.com/" TargetMode="External"/><Relationship Id="rId7" Type="http://schemas.openxmlformats.org/officeDocument/2006/relationships/hyperlink" Target="http://www.geni.com/" TargetMode="External"/><Relationship Id="rId2" Type="http://schemas.openxmlformats.org/officeDocument/2006/relationships/hyperlink" Target="http://drupal.org/" TargetMode="External"/><Relationship Id="rId1" Type="http://schemas.openxmlformats.org/officeDocument/2006/relationships/slideLayout" Target="../slideLayouts/slideLayout2.xml"/><Relationship Id="rId6" Type="http://schemas.openxmlformats.org/officeDocument/2006/relationships/hyperlink" Target="http://www.diabeticconnect.com/" TargetMode="External"/><Relationship Id="rId5" Type="http://schemas.openxmlformats.org/officeDocument/2006/relationships/hyperlink" Target="http://rubyonrails.org/" TargetMode="External"/><Relationship Id="rId4" Type="http://schemas.openxmlformats.org/officeDocument/2006/relationships/hyperlink" Target="http://community.dlife.com/" TargetMode="External"/><Relationship Id="rId9" Type="http://schemas.openxmlformats.org/officeDocument/2006/relationships/hyperlink" Target="http://www.justin.tv/"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grouply.com/" TargetMode="External"/><Relationship Id="rId2" Type="http://schemas.openxmlformats.org/officeDocument/2006/relationships/hyperlink" Target="http://about.ning.com/product/" TargetMode="External"/><Relationship Id="rId1" Type="http://schemas.openxmlformats.org/officeDocument/2006/relationships/slideLayout" Target="../slideLayouts/slideLayout2.xml"/><Relationship Id="rId4" Type="http://schemas.openxmlformats.org/officeDocument/2006/relationships/hyperlink" Target="http://nyrf.grouply.co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diabeticrockstarcommunity.ning.com/" TargetMode="External"/><Relationship Id="rId7" Type="http://schemas.openxmlformats.org/officeDocument/2006/relationships/hyperlink" Target="http://about.ning.com/product/" TargetMode="External"/><Relationship Id="rId2" Type="http://schemas.openxmlformats.org/officeDocument/2006/relationships/hyperlink" Target="http://www.tudiabetes.org/" TargetMode="External"/><Relationship Id="rId1" Type="http://schemas.openxmlformats.org/officeDocument/2006/relationships/slideLayout" Target="../slideLayouts/slideLayout2.xml"/><Relationship Id="rId6" Type="http://schemas.openxmlformats.org/officeDocument/2006/relationships/hyperlink" Target="http://about.ning.com/spotlight/" TargetMode="External"/><Relationship Id="rId5" Type="http://schemas.openxmlformats.org/officeDocument/2006/relationships/hyperlink" Target="http://thetwilightsaga.com/" TargetMode="External"/><Relationship Id="rId4" Type="http://schemas.openxmlformats.org/officeDocument/2006/relationships/hyperlink" Target="http://www.wegohealth.com/"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demandmedia.com/" TargetMode="External"/><Relationship Id="rId2" Type="http://schemas.openxmlformats.org/officeDocument/2006/relationships/hyperlink" Target="http://www.livestrong.com/" TargetMode="External"/><Relationship Id="rId1" Type="http://schemas.openxmlformats.org/officeDocument/2006/relationships/slideLayout" Target="../slideLayouts/slideLayout2.xml"/><Relationship Id="rId4" Type="http://schemas.openxmlformats.org/officeDocument/2006/relationships/hyperlink" Target="http://www.mapmyfitness.co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wordpress.org/" TargetMode="External"/><Relationship Id="rId2" Type="http://schemas.openxmlformats.org/officeDocument/2006/relationships/hyperlink" Target="http://www.blogger.com/home" TargetMode="External"/><Relationship Id="rId1" Type="http://schemas.openxmlformats.org/officeDocument/2006/relationships/slideLayout" Target="../slideLayouts/slideLayout2.xml"/><Relationship Id="rId5" Type="http://schemas.openxmlformats.org/officeDocument/2006/relationships/hyperlink" Target="http://www.twitter.com/" TargetMode="External"/><Relationship Id="rId4" Type="http://schemas.openxmlformats.org/officeDocument/2006/relationships/hyperlink" Target="http://vimeo.co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blogs.alternet.org/about/" TargetMode="External"/><Relationship Id="rId3" Type="http://schemas.openxmlformats.org/officeDocument/2006/relationships/hyperlink" Target="http://www.aol.com/" TargetMode="External"/><Relationship Id="rId7" Type="http://schemas.openxmlformats.org/officeDocument/2006/relationships/hyperlink" Target="http://en.wikipedia.org/wiki/Usenet_newsgroup" TargetMode="External"/><Relationship Id="rId2" Type="http://schemas.openxmlformats.org/officeDocument/2006/relationships/hyperlink" Target="http://www.fido.net/about/" TargetMode="External"/><Relationship Id="rId1" Type="http://schemas.openxmlformats.org/officeDocument/2006/relationships/slideLayout" Target="../slideLayouts/slideLayout2.xml"/><Relationship Id="rId6" Type="http://schemas.openxmlformats.org/officeDocument/2006/relationships/hyperlink" Target="http://en.wikipedia.org/wiki/GEnie" TargetMode="External"/><Relationship Id="rId11" Type="http://schemas.openxmlformats.org/officeDocument/2006/relationships/hyperlink" Target="http://www.irc.org/" TargetMode="External"/><Relationship Id="rId5" Type="http://schemas.openxmlformats.org/officeDocument/2006/relationships/hyperlink" Target="http://en.wikipedia.org/wiki/CompuServe" TargetMode="External"/><Relationship Id="rId10" Type="http://schemas.openxmlformats.org/officeDocument/2006/relationships/hyperlink" Target="http://www.aim.com/" TargetMode="External"/><Relationship Id="rId4" Type="http://schemas.openxmlformats.org/officeDocument/2006/relationships/hyperlink" Target="http://en.wikipedia.org/wiki/Prodigy_(online_service)" TargetMode="External"/><Relationship Id="rId9" Type="http://schemas.openxmlformats.org/officeDocument/2006/relationships/hyperlink" Target="http://www.lsoft.com/products/listserv.asp"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groups.yahoo.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facebook.com/" TargetMode="External"/><Relationship Id="rId2" Type="http://schemas.openxmlformats.org/officeDocument/2006/relationships/hyperlink" Target="http://www.myspace.com/" TargetMode="External"/><Relationship Id="rId1" Type="http://schemas.openxmlformats.org/officeDocument/2006/relationships/slideLayout" Target="../slideLayouts/slideLayout2.xml"/><Relationship Id="rId5" Type="http://schemas.openxmlformats.org/officeDocument/2006/relationships/hyperlink" Target="http://plus.google.com/" TargetMode="External"/><Relationship Id="rId4" Type="http://schemas.openxmlformats.org/officeDocument/2006/relationships/hyperlink" Target="http://www.linkedin.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p:txBody>
          <a:bodyPr/>
          <a:lstStyle/>
          <a:p>
            <a:r>
              <a:rPr lang="en-US" dirty="0" smtClean="0"/>
              <a:t>Special Interest Social Networks</a:t>
            </a:r>
            <a:endParaRPr lang="en-US" dirty="0"/>
          </a:p>
        </p:txBody>
      </p:sp>
      <p:sp>
        <p:nvSpPr>
          <p:cNvPr id="17411" name="Rectangle 3"/>
          <p:cNvSpPr>
            <a:spLocks noGrp="1" noChangeArrowheads="1"/>
          </p:cNvSpPr>
          <p:nvPr>
            <p:ph type="subTitle" idx="1"/>
          </p:nvPr>
        </p:nvSpPr>
        <p:spPr/>
        <p:txBody>
          <a:bodyPr/>
          <a:lstStyle/>
          <a:p>
            <a:r>
              <a:rPr lang="en-US" dirty="0" smtClean="0"/>
              <a:t>Brenda F. Bell</a:t>
            </a:r>
          </a:p>
          <a:p>
            <a:endParaRPr lang="en-US" dirty="0" smtClean="0"/>
          </a:p>
          <a:p>
            <a:r>
              <a:rPr lang="en-US" dirty="0" smtClean="0"/>
              <a:t>ACGNJ Main Meeting</a:t>
            </a:r>
          </a:p>
          <a:p>
            <a:r>
              <a:rPr lang="en-US" dirty="0" smtClean="0"/>
              <a:t>November 4, 2011</a:t>
            </a:r>
            <a:endParaRPr lang="en-US" dirty="0"/>
          </a:p>
        </p:txBody>
      </p:sp>
      <p:cxnSp>
        <p:nvCxnSpPr>
          <p:cNvPr id="7" name="Straight Connector 6"/>
          <p:cNvCxnSpPr/>
          <p:nvPr/>
        </p:nvCxnSpPr>
        <p:spPr>
          <a:xfrm>
            <a:off x="5791200" y="3276600"/>
            <a:ext cx="1905000" cy="0"/>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Platforms</a:t>
            </a:r>
            <a:endParaRPr lang="en-US" dirty="0"/>
          </a:p>
        </p:txBody>
      </p:sp>
      <p:sp>
        <p:nvSpPr>
          <p:cNvPr id="3" name="Content Placeholder 2"/>
          <p:cNvSpPr>
            <a:spLocks noGrp="1"/>
          </p:cNvSpPr>
          <p:nvPr>
            <p:ph idx="1"/>
          </p:nvPr>
        </p:nvSpPr>
        <p:spPr>
          <a:xfrm>
            <a:off x="1219200" y="1371600"/>
            <a:ext cx="7772400" cy="5105400"/>
          </a:xfrm>
        </p:spPr>
        <p:txBody>
          <a:bodyPr/>
          <a:lstStyle/>
          <a:p>
            <a:pPr lvl="0">
              <a:buNone/>
            </a:pPr>
            <a:r>
              <a:rPr lang="en-US" dirty="0" smtClean="0"/>
              <a:t>(These do not provide</a:t>
            </a:r>
            <a:r>
              <a:rPr lang="en-US" baseline="0" dirty="0" smtClean="0"/>
              <a:t> forums or allow inline integration of multiple media types)</a:t>
            </a:r>
            <a:endParaRPr lang="en-US" dirty="0" smtClean="0"/>
          </a:p>
          <a:p>
            <a:r>
              <a:rPr lang="en-US" dirty="0" smtClean="0">
                <a:hlinkClick r:id="rId2"/>
              </a:rPr>
              <a:t>Yahoo Groups</a:t>
            </a:r>
            <a:endParaRPr lang="en-US" dirty="0" smtClean="0"/>
          </a:p>
          <a:p>
            <a:pPr lvl="1"/>
            <a:r>
              <a:rPr lang="en-US" dirty="0" smtClean="0"/>
              <a:t>Share e-mail, photos, links, calendar, profiles</a:t>
            </a:r>
          </a:p>
          <a:p>
            <a:pPr lvl="1"/>
            <a:r>
              <a:rPr lang="en-US" dirty="0" smtClean="0"/>
              <a:t>Other Yahoo properties (</a:t>
            </a:r>
            <a:r>
              <a:rPr lang="en-US" dirty="0" err="1" smtClean="0">
                <a:hlinkClick r:id="rId3"/>
              </a:rPr>
              <a:t>Flickr</a:t>
            </a:r>
            <a:r>
              <a:rPr lang="en-US" dirty="0" smtClean="0"/>
              <a:t>) have group-limited sharing available</a:t>
            </a:r>
          </a:p>
          <a:p>
            <a:r>
              <a:rPr lang="en-US" dirty="0" smtClean="0">
                <a:hlinkClick r:id="rId4"/>
              </a:rPr>
              <a:t>Google Groups</a:t>
            </a:r>
            <a:endParaRPr lang="en-US" dirty="0" smtClean="0"/>
          </a:p>
          <a:p>
            <a:pPr lvl="1"/>
            <a:r>
              <a:rPr lang="en-US" dirty="0" smtClean="0"/>
              <a:t>Share e-mail, MIME attachments, calendars</a:t>
            </a:r>
          </a:p>
          <a:p>
            <a:pPr lvl="1"/>
            <a:r>
              <a:rPr lang="en-US" dirty="0" smtClean="0"/>
              <a:t>Other Google properties (</a:t>
            </a:r>
            <a:r>
              <a:rPr lang="en-US" dirty="0" smtClean="0">
                <a:hlinkClick r:id="rId5"/>
              </a:rPr>
              <a:t>Picasa</a:t>
            </a:r>
            <a:r>
              <a:rPr lang="en-US" dirty="0" smtClean="0"/>
              <a:t>, </a:t>
            </a:r>
            <a:r>
              <a:rPr lang="en-US" dirty="0" err="1" smtClean="0">
                <a:hlinkClick r:id="rId6"/>
              </a:rPr>
              <a:t>GoogleDocs</a:t>
            </a:r>
            <a:r>
              <a:rPr lang="en-US" dirty="0" smtClean="0"/>
              <a:t>, </a:t>
            </a:r>
            <a:r>
              <a:rPr lang="en-US" dirty="0" smtClean="0">
                <a:hlinkClick r:id="rId7"/>
              </a:rPr>
              <a:t>YouTube</a:t>
            </a:r>
            <a:r>
              <a:rPr lang="en-US" dirty="0" smtClean="0"/>
              <a:t>) extend and customize group-sharing options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Streaming Media </a:t>
            </a:r>
            <a:r>
              <a:rPr lang="en-US" baseline="0" dirty="0" smtClean="0"/>
              <a:t>Platforms</a:t>
            </a:r>
            <a:endParaRPr lang="en-US" dirty="0"/>
          </a:p>
        </p:txBody>
      </p:sp>
      <p:sp>
        <p:nvSpPr>
          <p:cNvPr id="3" name="Content Placeholder 2"/>
          <p:cNvSpPr>
            <a:spLocks noGrp="1"/>
          </p:cNvSpPr>
          <p:nvPr>
            <p:ph idx="1"/>
          </p:nvPr>
        </p:nvSpPr>
        <p:spPr/>
        <p:txBody>
          <a:bodyPr/>
          <a:lstStyle/>
          <a:p>
            <a:r>
              <a:rPr lang="en-US" dirty="0" err="1" smtClean="0">
                <a:hlinkClick r:id="rId2"/>
              </a:rPr>
              <a:t>Ustream</a:t>
            </a:r>
            <a:endParaRPr lang="en-US" dirty="0" smtClean="0"/>
          </a:p>
          <a:p>
            <a:pPr lvl="1"/>
            <a:r>
              <a:rPr lang="en-US" dirty="0" smtClean="0"/>
              <a:t>For live and recorded streaming video</a:t>
            </a:r>
          </a:p>
          <a:p>
            <a:pPr lvl="1"/>
            <a:r>
              <a:rPr lang="en-US" dirty="0" smtClean="0"/>
              <a:t>Live videos include option of simultaneous text chat</a:t>
            </a:r>
          </a:p>
          <a:p>
            <a:pPr lvl="1"/>
            <a:r>
              <a:rPr lang="en-US" dirty="0" smtClean="0"/>
              <a:t>Video stream can be embedded in other sites</a:t>
            </a:r>
          </a:p>
          <a:p>
            <a:r>
              <a:rPr lang="en-US" dirty="0" err="1" smtClean="0">
                <a:hlinkClick r:id="rId3"/>
              </a:rPr>
              <a:t>BlogTalkRadio</a:t>
            </a:r>
            <a:endParaRPr lang="en-US" dirty="0" smtClean="0"/>
          </a:p>
          <a:p>
            <a:pPr lvl="1"/>
            <a:r>
              <a:rPr lang="en-US" dirty="0" smtClean="0"/>
              <a:t>Live and recorded audio stream, listener phone-in numbers, simultaneous text chat</a:t>
            </a:r>
          </a:p>
          <a:p>
            <a:pPr lvl="1"/>
            <a:r>
              <a:rPr lang="en-US" dirty="0" smtClean="0"/>
              <a:t>Sometimes used as an adjunct to an existing community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Networks From Scratch</a:t>
            </a:r>
            <a:endParaRPr lang="en-US" dirty="0"/>
          </a:p>
        </p:txBody>
      </p:sp>
      <p:sp>
        <p:nvSpPr>
          <p:cNvPr id="3" name="Content Placeholder 2"/>
          <p:cNvSpPr>
            <a:spLocks noGrp="1"/>
          </p:cNvSpPr>
          <p:nvPr>
            <p:ph idx="1"/>
          </p:nvPr>
        </p:nvSpPr>
        <p:spPr/>
        <p:txBody>
          <a:bodyPr/>
          <a:lstStyle/>
          <a:p>
            <a:pPr rtl="0" eaLnBrk="1" fontAlgn="base" hangingPunct="1"/>
            <a:r>
              <a:rPr lang="en-US" sz="2800" dirty="0" err="1" smtClean="0">
                <a:solidFill>
                  <a:schemeClr val="tx1"/>
                </a:solidFill>
                <a:latin typeface="+mn-lt"/>
                <a:ea typeface="+mn-ea"/>
                <a:cs typeface="+mn-cs"/>
                <a:hlinkClick r:id="rId2"/>
              </a:rPr>
              <a:t>Drupal</a:t>
            </a:r>
            <a:r>
              <a:rPr lang="en-US" sz="2800" dirty="0" smtClean="0">
                <a:solidFill>
                  <a:schemeClr val="tx1"/>
                </a:solidFill>
                <a:latin typeface="+mn-lt"/>
                <a:ea typeface="+mn-ea"/>
                <a:cs typeface="+mn-cs"/>
              </a:rPr>
              <a:t> </a:t>
            </a:r>
            <a:endParaRPr lang="en-US" sz="2800" dirty="0" smtClean="0"/>
          </a:p>
          <a:p>
            <a:pPr lvl="1" rtl="0" eaLnBrk="1" fontAlgn="base" hangingPunct="1"/>
            <a:r>
              <a:rPr lang="en-US" sz="2400" dirty="0" smtClean="0">
                <a:solidFill>
                  <a:schemeClr val="tx1"/>
                </a:solidFill>
                <a:latin typeface="+mn-lt"/>
                <a:ea typeface="+mn-ea"/>
                <a:cs typeface="+mn-cs"/>
              </a:rPr>
              <a:t>Open Source content management system</a:t>
            </a:r>
            <a:endParaRPr lang="en-US" dirty="0" smtClean="0"/>
          </a:p>
          <a:p>
            <a:pPr lvl="1" rtl="0" eaLnBrk="1" fontAlgn="base" hangingPunct="1"/>
            <a:r>
              <a:rPr lang="en-US" sz="2400" dirty="0" smtClean="0">
                <a:solidFill>
                  <a:schemeClr val="tx1"/>
                </a:solidFill>
                <a:latin typeface="+mn-lt"/>
                <a:ea typeface="+mn-ea"/>
                <a:cs typeface="+mn-cs"/>
              </a:rPr>
              <a:t>Used to run communities, blogs, forums, etc.</a:t>
            </a:r>
            <a:endParaRPr lang="en-US" dirty="0" smtClean="0"/>
          </a:p>
          <a:p>
            <a:pPr lvl="1" rtl="0" eaLnBrk="1" fontAlgn="base" hangingPunct="1"/>
            <a:r>
              <a:rPr lang="en-US" sz="2400" dirty="0" smtClean="0">
                <a:solidFill>
                  <a:schemeClr val="tx1"/>
                </a:solidFill>
                <a:latin typeface="+mn-lt"/>
                <a:ea typeface="+mn-ea"/>
                <a:cs typeface="+mn-cs"/>
              </a:rPr>
              <a:t>Examples:  </a:t>
            </a:r>
            <a:r>
              <a:rPr lang="en-US" sz="2400" dirty="0" err="1" smtClean="0">
                <a:solidFill>
                  <a:schemeClr val="tx1"/>
                </a:solidFill>
                <a:latin typeface="+mn-lt"/>
                <a:ea typeface="+mn-ea"/>
                <a:cs typeface="+mn-cs"/>
                <a:hlinkClick r:id="rId3"/>
              </a:rPr>
              <a:t>dLife</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hlinkClick r:id="rId4"/>
              </a:rPr>
              <a:t>dLife</a:t>
            </a:r>
            <a:r>
              <a:rPr lang="en-US" sz="2400" dirty="0" smtClean="0">
                <a:solidFill>
                  <a:schemeClr val="tx1"/>
                </a:solidFill>
                <a:latin typeface="+mn-lt"/>
                <a:ea typeface="+mn-ea"/>
                <a:cs typeface="+mn-cs"/>
                <a:hlinkClick r:id="rId4"/>
              </a:rPr>
              <a:t> Community</a:t>
            </a:r>
            <a:endParaRPr lang="en-US" sz="2400" dirty="0" smtClean="0">
              <a:solidFill>
                <a:schemeClr val="tx1"/>
              </a:solidFill>
              <a:latin typeface="+mn-lt"/>
              <a:ea typeface="+mn-ea"/>
              <a:cs typeface="+mn-cs"/>
            </a:endParaRPr>
          </a:p>
          <a:p>
            <a:pPr lvl="0" rtl="0" eaLnBrk="1" fontAlgn="base" hangingPunct="1"/>
            <a:r>
              <a:rPr lang="en-US" dirty="0" smtClean="0">
                <a:hlinkClick r:id="rId5"/>
              </a:rPr>
              <a:t>Ruby on Rails</a:t>
            </a:r>
            <a:endParaRPr lang="en-US" dirty="0" smtClean="0"/>
          </a:p>
          <a:p>
            <a:pPr lvl="1"/>
            <a:r>
              <a:rPr lang="en-US" dirty="0" smtClean="0"/>
              <a:t>Open Source development framework</a:t>
            </a:r>
          </a:p>
          <a:p>
            <a:pPr lvl="1"/>
            <a:r>
              <a:rPr lang="en-US" dirty="0" smtClean="0"/>
              <a:t>Used for content management systems and communities</a:t>
            </a:r>
          </a:p>
          <a:p>
            <a:pPr lvl="1"/>
            <a:r>
              <a:rPr lang="en-US" dirty="0" smtClean="0"/>
              <a:t>Examples: </a:t>
            </a:r>
            <a:r>
              <a:rPr lang="en-US" dirty="0" smtClean="0">
                <a:hlinkClick r:id="rId6"/>
              </a:rPr>
              <a:t>Diabetic Connect</a:t>
            </a:r>
            <a:r>
              <a:rPr lang="en-US" dirty="0" smtClean="0"/>
              <a:t>, </a:t>
            </a:r>
            <a:r>
              <a:rPr lang="en-US" dirty="0" err="1" smtClean="0">
                <a:hlinkClick r:id="rId7"/>
              </a:rPr>
              <a:t>Geni</a:t>
            </a:r>
            <a:r>
              <a:rPr lang="en-US" dirty="0" smtClean="0"/>
              <a:t>, </a:t>
            </a:r>
            <a:r>
              <a:rPr lang="en-US" dirty="0" err="1" smtClean="0">
                <a:hlinkClick r:id="rId8"/>
              </a:rPr>
              <a:t>Ravelry</a:t>
            </a:r>
            <a:r>
              <a:rPr lang="en-US" dirty="0" smtClean="0"/>
              <a:t>, </a:t>
            </a:r>
            <a:r>
              <a:rPr lang="en-US" dirty="0" smtClean="0">
                <a:hlinkClick r:id="rId9"/>
              </a:rPr>
              <a:t>Justin.TV</a:t>
            </a: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rtl="0" eaLnBrk="1" fontAlgn="base" hangingPunct="1"/>
            <a:r>
              <a:rPr lang="en-US" dirty="0" smtClean="0"/>
              <a:t>Advanced Social Networking Platforms</a:t>
            </a:r>
            <a:endParaRPr lang="en-US" dirty="0"/>
          </a:p>
        </p:txBody>
      </p:sp>
      <p:sp>
        <p:nvSpPr>
          <p:cNvPr id="3" name="Content Placeholder 2"/>
          <p:cNvSpPr>
            <a:spLocks noGrp="1"/>
          </p:cNvSpPr>
          <p:nvPr>
            <p:ph idx="1"/>
          </p:nvPr>
        </p:nvSpPr>
        <p:spPr/>
        <p:txBody>
          <a:bodyPr/>
          <a:lstStyle/>
          <a:p>
            <a:r>
              <a:rPr lang="en-US" dirty="0" err="1" smtClean="0">
                <a:hlinkClick r:id="rId2"/>
              </a:rPr>
              <a:t>Ning</a:t>
            </a:r>
            <a:endParaRPr lang="en-US" dirty="0" smtClean="0"/>
          </a:p>
          <a:p>
            <a:pPr lvl="1"/>
            <a:r>
              <a:rPr lang="en-US" dirty="0" smtClean="0"/>
              <a:t>Most-widely used social</a:t>
            </a:r>
            <a:r>
              <a:rPr lang="en-US" baseline="0" dirty="0" smtClean="0"/>
              <a:t> networking platform</a:t>
            </a:r>
          </a:p>
          <a:p>
            <a:pPr lvl="1"/>
            <a:r>
              <a:rPr lang="en-US" baseline="0" dirty="0" smtClean="0"/>
              <a:t>Supports user profiles and status updates, blogs, photo/video/event sharing, discussion forums, featured content, integrated news content, integrated chat, private messaging</a:t>
            </a:r>
          </a:p>
          <a:p>
            <a:pPr lvl="1"/>
            <a:r>
              <a:rPr lang="en-US" dirty="0" smtClean="0"/>
              <a:t>User-optional </a:t>
            </a:r>
            <a:r>
              <a:rPr lang="en-US" dirty="0" err="1" smtClean="0"/>
              <a:t>Facebook</a:t>
            </a:r>
            <a:r>
              <a:rPr lang="en-US" dirty="0" smtClean="0"/>
              <a:t>, Twitter integration</a:t>
            </a:r>
          </a:p>
          <a:p>
            <a:r>
              <a:rPr lang="en-US" dirty="0" err="1" smtClean="0">
                <a:hlinkClick r:id="rId3"/>
              </a:rPr>
              <a:t>Grouply</a:t>
            </a:r>
            <a:endParaRPr lang="en-US" dirty="0" smtClean="0"/>
          </a:p>
          <a:p>
            <a:pPr lvl="1"/>
            <a:r>
              <a:rPr lang="en-US" dirty="0" smtClean="0"/>
              <a:t>Similar to </a:t>
            </a:r>
            <a:r>
              <a:rPr lang="en-US" dirty="0" err="1" smtClean="0"/>
              <a:t>Ning</a:t>
            </a:r>
            <a:r>
              <a:rPr lang="en-US" dirty="0" smtClean="0"/>
              <a:t>, but includes free networks</a:t>
            </a:r>
          </a:p>
          <a:p>
            <a:pPr lvl="1"/>
            <a:r>
              <a:rPr lang="en-US" dirty="0" smtClean="0"/>
              <a:t>Examples:  </a:t>
            </a:r>
            <a:r>
              <a:rPr lang="en-US" dirty="0" smtClean="0">
                <a:hlinkClick r:id="rId4"/>
              </a:rPr>
              <a:t>New York Renaissance Faire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Ning</a:t>
            </a:r>
            <a:r>
              <a:rPr lang="en-US" dirty="0" smtClean="0"/>
              <a:t> Networks</a:t>
            </a:r>
            <a:endParaRPr lang="en-US" dirty="0"/>
          </a:p>
        </p:txBody>
      </p:sp>
      <p:sp>
        <p:nvSpPr>
          <p:cNvPr id="3" name="Content Placeholder 2"/>
          <p:cNvSpPr>
            <a:spLocks noGrp="1"/>
          </p:cNvSpPr>
          <p:nvPr>
            <p:ph idx="1"/>
          </p:nvPr>
        </p:nvSpPr>
        <p:spPr/>
        <p:txBody>
          <a:bodyPr/>
          <a:lstStyle/>
          <a:p>
            <a:r>
              <a:rPr lang="en-US" dirty="0" smtClean="0">
                <a:hlinkClick r:id="rId2"/>
              </a:rPr>
              <a:t>TuDiabetes</a:t>
            </a:r>
            <a:endParaRPr lang="en-US" dirty="0" smtClean="0"/>
          </a:p>
          <a:p>
            <a:r>
              <a:rPr lang="en-US" dirty="0" smtClean="0">
                <a:hlinkClick r:id="rId3"/>
              </a:rPr>
              <a:t>Diabetic </a:t>
            </a:r>
            <a:r>
              <a:rPr lang="en-US" dirty="0" err="1" smtClean="0">
                <a:hlinkClick r:id="rId3"/>
              </a:rPr>
              <a:t>Rockstar</a:t>
            </a:r>
            <a:endParaRPr lang="en-US" dirty="0" smtClean="0"/>
          </a:p>
          <a:p>
            <a:r>
              <a:rPr lang="en-US" dirty="0" err="1" smtClean="0">
                <a:hlinkClick r:id="rId4"/>
              </a:rPr>
              <a:t>WEGOHealth</a:t>
            </a:r>
            <a:endParaRPr lang="en-US" dirty="0" smtClean="0"/>
          </a:p>
          <a:p>
            <a:r>
              <a:rPr lang="en-US" dirty="0" smtClean="0">
                <a:hlinkClick r:id="rId5"/>
              </a:rPr>
              <a:t>The Twilight Saga</a:t>
            </a:r>
            <a:endParaRPr lang="en-US" dirty="0" smtClean="0"/>
          </a:p>
          <a:p>
            <a:r>
              <a:rPr lang="en-US" dirty="0" smtClean="0"/>
              <a:t>E</a:t>
            </a:r>
            <a:r>
              <a:rPr lang="en-US" baseline="0" dirty="0" smtClean="0"/>
              <a:t>xamples in other spaces:</a:t>
            </a:r>
            <a:r>
              <a:rPr lang="en-US" dirty="0" smtClean="0"/>
              <a:t> </a:t>
            </a:r>
            <a:r>
              <a:rPr lang="en-US" dirty="0" smtClean="0">
                <a:hlinkClick r:id="rId6"/>
              </a:rPr>
              <a:t>http://about.ning.com/spotlight/</a:t>
            </a:r>
            <a:r>
              <a:rPr lang="en-US" baseline="0" dirty="0" smtClean="0"/>
              <a:t> </a:t>
            </a:r>
          </a:p>
          <a:p>
            <a:r>
              <a:rPr lang="en-US" dirty="0" smtClean="0"/>
              <a:t>More about </a:t>
            </a:r>
            <a:r>
              <a:rPr lang="en-US" dirty="0" err="1" smtClean="0"/>
              <a:t>Ning</a:t>
            </a:r>
            <a:r>
              <a:rPr lang="en-US" dirty="0" smtClean="0"/>
              <a:t>: </a:t>
            </a:r>
            <a:r>
              <a:rPr lang="en-US" dirty="0" smtClean="0">
                <a:hlinkClick r:id="rId7"/>
              </a:rPr>
              <a:t>http://about.ning.com/product/</a:t>
            </a: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Special</a:t>
            </a:r>
            <a:r>
              <a:rPr lang="en-US" baseline="0" dirty="0" smtClean="0"/>
              <a:t> Interest Social Networks</a:t>
            </a:r>
            <a:endParaRPr lang="en-US" dirty="0"/>
          </a:p>
        </p:txBody>
      </p:sp>
      <p:sp>
        <p:nvSpPr>
          <p:cNvPr id="3" name="Content Placeholder 2"/>
          <p:cNvSpPr>
            <a:spLocks noGrp="1"/>
          </p:cNvSpPr>
          <p:nvPr>
            <p:ph idx="1"/>
          </p:nvPr>
        </p:nvSpPr>
        <p:spPr/>
        <p:txBody>
          <a:bodyPr/>
          <a:lstStyle/>
          <a:p>
            <a:r>
              <a:rPr lang="en-US" dirty="0" err="1" smtClean="0">
                <a:hlinkClick r:id="rId2"/>
              </a:rPr>
              <a:t>Livestrong</a:t>
            </a:r>
            <a:endParaRPr lang="en-US" dirty="0" smtClean="0"/>
          </a:p>
          <a:p>
            <a:pPr lvl="1"/>
            <a:r>
              <a:rPr lang="en-US" dirty="0" smtClean="0"/>
              <a:t>Health</a:t>
            </a:r>
            <a:r>
              <a:rPr lang="en-US" baseline="0" dirty="0" smtClean="0"/>
              <a:t>, diet, and fitness tracking</a:t>
            </a:r>
          </a:p>
          <a:p>
            <a:pPr lvl="1"/>
            <a:r>
              <a:rPr lang="en-US" dirty="0" smtClean="0"/>
              <a:t>Site developed using </a:t>
            </a:r>
            <a:r>
              <a:rPr lang="en-US" dirty="0" err="1" smtClean="0">
                <a:hlinkClick r:id="rId3"/>
              </a:rPr>
              <a:t>DemandMedia</a:t>
            </a:r>
            <a:r>
              <a:rPr lang="en-US" dirty="0" smtClean="0"/>
              <a:t> tools designed for brand and content management</a:t>
            </a:r>
            <a:endParaRPr lang="en-US" baseline="0" dirty="0" smtClean="0"/>
          </a:p>
          <a:p>
            <a:pPr lvl="0"/>
            <a:r>
              <a:rPr lang="en-US" baseline="0" dirty="0" smtClean="0">
                <a:hlinkClick r:id="rId4"/>
              </a:rPr>
              <a:t>Map My Fitness</a:t>
            </a:r>
            <a:endParaRPr lang="en-US" baseline="0" dirty="0" smtClean="0"/>
          </a:p>
          <a:p>
            <a:pPr lvl="1"/>
            <a:r>
              <a:rPr lang="en-US" baseline="0" dirty="0" smtClean="0"/>
              <a:t>Fitness-specific mapping and location sharing</a:t>
            </a:r>
          </a:p>
          <a:p>
            <a:pPr lvl="1"/>
            <a:r>
              <a:rPr lang="en-US" baseline="0" dirty="0" smtClean="0"/>
              <a:t>Fitness tracking and training</a:t>
            </a:r>
          </a:p>
          <a:p>
            <a:pPr lvl="1"/>
            <a:r>
              <a:rPr lang="en-US" dirty="0" smtClean="0"/>
              <a:t>Site developed using a number of standard Web tools, including </a:t>
            </a:r>
            <a:r>
              <a:rPr lang="en-US" dirty="0" err="1" smtClean="0"/>
              <a:t>MySQL</a:t>
            </a:r>
            <a:r>
              <a:rPr lang="en-US" dirty="0" smtClean="0"/>
              <a:t> and PHP</a:t>
            </a:r>
            <a:endParaRPr lang="en-US" baseline="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Beyond A Single Network</a:t>
            </a:r>
            <a:endParaRPr lang="en-US" dirty="0"/>
          </a:p>
        </p:txBody>
      </p:sp>
      <p:sp>
        <p:nvSpPr>
          <p:cNvPr id="4" name="Text Placeholder 3"/>
          <p:cNvSpPr>
            <a:spLocks noGrp="1"/>
          </p:cNvSpPr>
          <p:nvPr>
            <p:ph type="body" idx="1"/>
          </p:nvPr>
        </p:nvSpPr>
        <p:spPr/>
        <p:txBody>
          <a:bodyPr/>
          <a:lstStyle/>
          <a:p>
            <a:r>
              <a:rPr lang="en-US" dirty="0" smtClean="0"/>
              <a:t>Carving out your own special-interest social space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Multi-Platform Communities</a:t>
            </a:r>
            <a:endParaRPr lang="en-US" dirty="0"/>
          </a:p>
        </p:txBody>
      </p:sp>
      <p:sp>
        <p:nvSpPr>
          <p:cNvPr id="4" name="Text Placeholder 3"/>
          <p:cNvSpPr>
            <a:spLocks noGrp="1"/>
          </p:cNvSpPr>
          <p:nvPr>
            <p:ph idx="1"/>
          </p:nvPr>
        </p:nvSpPr>
        <p:spPr/>
        <p:txBody>
          <a:bodyPr/>
          <a:lstStyle/>
          <a:p>
            <a:pPr>
              <a:buNone/>
            </a:pPr>
            <a:r>
              <a:rPr lang="en-US" dirty="0" smtClean="0"/>
              <a:t>Some</a:t>
            </a:r>
            <a:r>
              <a:rPr lang="en-US" baseline="0" dirty="0" smtClean="0"/>
              <a:t> users are active in</a:t>
            </a:r>
            <a:r>
              <a:rPr lang="en-US" dirty="0" smtClean="0"/>
              <a:t> multiple venues</a:t>
            </a:r>
          </a:p>
          <a:p>
            <a:pPr lvl="1"/>
            <a:r>
              <a:rPr lang="en-US" dirty="0" smtClean="0"/>
              <a:t>Monetized own-domain or mainstream-hosted blogs (</a:t>
            </a:r>
            <a:r>
              <a:rPr lang="en-US" dirty="0" smtClean="0">
                <a:hlinkClick r:id="rId2"/>
              </a:rPr>
              <a:t>Blogger</a:t>
            </a:r>
            <a:r>
              <a:rPr lang="en-US" dirty="0" smtClean="0"/>
              <a:t>, </a:t>
            </a:r>
            <a:r>
              <a:rPr lang="en-US" dirty="0" err="1" smtClean="0">
                <a:hlinkClick r:id="rId3"/>
              </a:rPr>
              <a:t>WordPress</a:t>
            </a:r>
            <a:r>
              <a:rPr lang="en-US" dirty="0" smtClean="0"/>
              <a:t>)</a:t>
            </a:r>
          </a:p>
          <a:p>
            <a:pPr lvl="1"/>
            <a:r>
              <a:rPr lang="en-US" dirty="0" smtClean="0"/>
              <a:t>Special-interest groups and social networks for</a:t>
            </a:r>
            <a:r>
              <a:rPr lang="en-US" baseline="0" dirty="0" smtClean="0"/>
              <a:t> outreach</a:t>
            </a:r>
            <a:r>
              <a:rPr lang="en-US" dirty="0" smtClean="0"/>
              <a:t> and support</a:t>
            </a:r>
            <a:endParaRPr lang="en-US" baseline="0" dirty="0" smtClean="0"/>
          </a:p>
          <a:p>
            <a:pPr lvl="1"/>
            <a:r>
              <a:rPr lang="en-US" baseline="0" dirty="0" smtClean="0"/>
              <a:t>YouTube or </a:t>
            </a:r>
            <a:r>
              <a:rPr lang="en-US" baseline="0" dirty="0" err="1" smtClean="0">
                <a:hlinkClick r:id="rId4"/>
              </a:rPr>
              <a:t>Vimeo</a:t>
            </a:r>
            <a:r>
              <a:rPr lang="en-US" baseline="0" dirty="0" smtClean="0"/>
              <a:t> for videos and </a:t>
            </a:r>
            <a:r>
              <a:rPr lang="en-US" baseline="0" dirty="0" err="1" smtClean="0"/>
              <a:t>vlogs</a:t>
            </a:r>
            <a:endParaRPr lang="en-US" baseline="0" dirty="0" smtClean="0"/>
          </a:p>
          <a:p>
            <a:pPr lvl="1"/>
            <a:r>
              <a:rPr lang="en-US" baseline="0" dirty="0" smtClean="0">
                <a:hlinkClick r:id="rId5"/>
              </a:rPr>
              <a:t>Twitter</a:t>
            </a:r>
            <a:r>
              <a:rPr lang="en-US" baseline="0" dirty="0" smtClean="0"/>
              <a:t> for </a:t>
            </a:r>
            <a:r>
              <a:rPr lang="en-US" baseline="0" dirty="0" err="1" smtClean="0"/>
              <a:t>blogpost</a:t>
            </a:r>
            <a:r>
              <a:rPr lang="en-US" baseline="0" dirty="0" smtClean="0"/>
              <a:t> broadcasting </a:t>
            </a:r>
            <a:r>
              <a:rPr lang="en-US" dirty="0" smtClean="0"/>
              <a:t>and </a:t>
            </a:r>
            <a:r>
              <a:rPr lang="en-US" baseline="0" dirty="0" smtClean="0"/>
              <a:t>real-time chat</a:t>
            </a:r>
          </a:p>
          <a:p>
            <a:pPr lvl="1"/>
            <a:r>
              <a:rPr lang="en-US" baseline="0" dirty="0" err="1" smtClean="0"/>
              <a:t>BlogTalkRadio</a:t>
            </a:r>
            <a:r>
              <a:rPr lang="en-US" baseline="0" dirty="0" smtClean="0"/>
              <a:t> and othe</a:t>
            </a:r>
            <a:r>
              <a:rPr lang="en-US" dirty="0" smtClean="0"/>
              <a:t>r podcasting platforms</a:t>
            </a:r>
            <a:endParaRPr lang="en-US" baseline="0" dirty="0" smtClean="0"/>
          </a:p>
          <a:p>
            <a:pPr lvl="1"/>
            <a:r>
              <a:rPr lang="en-US" dirty="0" err="1" smtClean="0"/>
              <a:t>Flickr</a:t>
            </a:r>
            <a:r>
              <a:rPr lang="en-US" dirty="0" smtClean="0"/>
              <a:t> or Picasa for cross-network photo sharing</a:t>
            </a:r>
          </a:p>
          <a:p>
            <a:pPr lvl="1"/>
            <a:r>
              <a:rPr lang="en-US" dirty="0" err="1" smtClean="0"/>
              <a:t>Facebook</a:t>
            </a:r>
            <a:r>
              <a:rPr lang="en-US" dirty="0" smtClean="0"/>
              <a:t> and LinkedIn for general outreach</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Keeping it Together</a:t>
            </a:r>
            <a:endParaRPr lang="en-US" dirty="0"/>
          </a:p>
        </p:txBody>
      </p:sp>
      <p:sp>
        <p:nvSpPr>
          <p:cNvPr id="3" name="Content Placeholder 2"/>
          <p:cNvSpPr>
            <a:spLocks noGrp="1"/>
          </p:cNvSpPr>
          <p:nvPr>
            <p:ph idx="1"/>
          </p:nvPr>
        </p:nvSpPr>
        <p:spPr/>
        <p:txBody>
          <a:bodyPr/>
          <a:lstStyle/>
          <a:p>
            <a:r>
              <a:rPr lang="en-US" dirty="0" smtClean="0"/>
              <a:t>Keep identical or similar usernames across all communities for your interest</a:t>
            </a:r>
          </a:p>
          <a:p>
            <a:r>
              <a:rPr lang="en-US" dirty="0" smtClean="0"/>
              <a:t>Don’t use your real name if you want to limit who sees your special-interest activity</a:t>
            </a:r>
          </a:p>
          <a:p>
            <a:r>
              <a:rPr lang="en-US" dirty="0" smtClean="0"/>
              <a:t>Create an interest-based username from</a:t>
            </a:r>
          </a:p>
          <a:p>
            <a:pPr lvl="1"/>
            <a:r>
              <a:rPr lang="en-US" dirty="0" smtClean="0"/>
              <a:t>Your blog’s name</a:t>
            </a:r>
          </a:p>
          <a:p>
            <a:pPr lvl="1"/>
            <a:r>
              <a:rPr lang="en-US" dirty="0" smtClean="0"/>
              <a:t>Your site’s name or domain name</a:t>
            </a:r>
          </a:p>
          <a:p>
            <a:pPr lvl="1"/>
            <a:r>
              <a:rPr lang="en-US" dirty="0" smtClean="0"/>
              <a:t>Your interest </a:t>
            </a:r>
          </a:p>
          <a:p>
            <a:r>
              <a:rPr lang="en-US" dirty="0" smtClean="0"/>
              <a:t>Cross-broadcast new content to all of your communities for that interest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Keeping</a:t>
            </a:r>
            <a:r>
              <a:rPr lang="en-US" baseline="0" dirty="0" smtClean="0"/>
              <a:t> it Separate</a:t>
            </a:r>
            <a:endParaRPr lang="en-US" dirty="0"/>
          </a:p>
        </p:txBody>
      </p:sp>
      <p:sp>
        <p:nvSpPr>
          <p:cNvPr id="3" name="Content Placeholder 2"/>
          <p:cNvSpPr>
            <a:spLocks noGrp="1"/>
          </p:cNvSpPr>
          <p:nvPr>
            <p:ph idx="1"/>
          </p:nvPr>
        </p:nvSpPr>
        <p:spPr/>
        <p:txBody>
          <a:bodyPr/>
          <a:lstStyle/>
          <a:p>
            <a:r>
              <a:rPr lang="en-US" dirty="0" smtClean="0"/>
              <a:t>Use separate usernames and identities for your professional, family, and hobbyist activities</a:t>
            </a:r>
          </a:p>
          <a:p>
            <a:pPr lvl="1"/>
            <a:r>
              <a:rPr lang="en-US" dirty="0" smtClean="0"/>
              <a:t>Exceptions:</a:t>
            </a:r>
            <a:r>
              <a:rPr lang="en-US" baseline="0" dirty="0" smtClean="0"/>
              <a:t> </a:t>
            </a:r>
          </a:p>
          <a:p>
            <a:pPr lvl="2"/>
            <a:r>
              <a:rPr lang="en-US" baseline="0" dirty="0" smtClean="0"/>
              <a:t>If your special-interest is career-related, use your professional identity</a:t>
            </a:r>
          </a:p>
          <a:p>
            <a:pPr lvl="2"/>
            <a:r>
              <a:rPr lang="en-US" baseline="0" dirty="0" smtClean="0"/>
              <a:t>If you represent your special-interest “in real life”, you may not be able to separate it from your family and/or professional identities</a:t>
            </a:r>
          </a:p>
          <a:p>
            <a:pPr lvl="1"/>
            <a:r>
              <a:rPr lang="en-US" baseline="0" dirty="0" smtClean="0"/>
              <a:t>Be careful what you post under which identity</a:t>
            </a:r>
          </a:p>
          <a:p>
            <a:pPr lvl="1"/>
            <a:r>
              <a:rPr lang="en-US" baseline="0" dirty="0" smtClean="0"/>
              <a:t>If you’re caught out, admit it.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Online Social Networks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5" name="Text Placeholder 4"/>
          <p:cNvSpPr>
            <a:spLocks noGrp="1"/>
          </p:cNvSpPr>
          <p:nvPr>
            <p:ph type="body" idx="1"/>
          </p:nvPr>
        </p:nvSpPr>
        <p:spPr/>
        <p:txBody>
          <a:bodyPr/>
          <a:lstStyle/>
          <a:p>
            <a:pPr lvl="0"/>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rtl="0"/>
            <a:r>
              <a:rPr lang="en-US" dirty="0" smtClean="0"/>
              <a:t>Special Interest social networks</a:t>
            </a:r>
            <a:endParaRPr lang="en-US" dirty="0"/>
          </a:p>
        </p:txBody>
      </p:sp>
      <p:sp>
        <p:nvSpPr>
          <p:cNvPr id="3" name="Text Placeholder 2"/>
          <p:cNvSpPr>
            <a:spLocks noGrp="1"/>
          </p:cNvSpPr>
          <p:nvPr>
            <p:ph idx="1"/>
          </p:nvPr>
        </p:nvSpPr>
        <p:spPr/>
        <p:txBody>
          <a:bodyPr/>
          <a:lstStyle/>
          <a:p>
            <a:pPr lvl="0"/>
            <a:r>
              <a:rPr lang="en-US" dirty="0" smtClean="0"/>
              <a:t>Cater to targeted or limited interest groups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2800" dirty="0" smtClean="0">
                <a:solidFill>
                  <a:schemeClr val="tx1"/>
                </a:solidFill>
                <a:latin typeface="+mn-lt"/>
                <a:ea typeface="+mn-ea"/>
                <a:cs typeface="+mn-cs"/>
              </a:rPr>
              <a:t>Combine a variety of social and information services</a:t>
            </a:r>
            <a:endParaRPr lang="en-US" sz="2800" dirty="0" smtClean="0"/>
          </a:p>
          <a:p>
            <a:pPr lvl="0"/>
            <a:r>
              <a:rPr lang="en-US" dirty="0" smtClean="0"/>
              <a:t>Can be developed using one or more software platforms</a:t>
            </a:r>
          </a:p>
          <a:p>
            <a:pPr lvl="0"/>
            <a:r>
              <a:rPr lang="en-US" dirty="0" smtClean="0"/>
              <a:t>Are designed for member-to-member interaction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They provide</a:t>
            </a:r>
            <a:endParaRPr lang="en-US" dirty="0"/>
          </a:p>
        </p:txBody>
      </p:sp>
      <p:sp>
        <p:nvSpPr>
          <p:cNvPr id="3" name="Content Placeholder 2"/>
          <p:cNvSpPr>
            <a:spLocks noGrp="1"/>
          </p:cNvSpPr>
          <p:nvPr>
            <p:ph idx="1"/>
          </p:nvPr>
        </p:nvSpPr>
        <p:spPr/>
        <p:txBody>
          <a:bodyPr/>
          <a:lstStyle/>
          <a:p>
            <a:pPr lvl="0"/>
            <a:r>
              <a:rPr lang="en-US" dirty="0" smtClean="0"/>
              <a:t>Information and</a:t>
            </a:r>
            <a:r>
              <a:rPr lang="en-US" baseline="0" dirty="0" smtClean="0"/>
              <a:t> </a:t>
            </a:r>
            <a:r>
              <a:rPr lang="en-US" dirty="0" smtClean="0"/>
              <a:t>sharing based on common interests</a:t>
            </a:r>
          </a:p>
          <a:p>
            <a:pPr lvl="0"/>
            <a:r>
              <a:rPr lang="en-US" dirty="0" smtClean="0"/>
              <a:t>Greater</a:t>
            </a:r>
            <a:r>
              <a:rPr lang="en-US" baseline="0" dirty="0" smtClean="0"/>
              <a:t> user-controlled privacy</a:t>
            </a:r>
            <a:r>
              <a:rPr lang="en-US" dirty="0" smtClean="0"/>
              <a:t> than </a:t>
            </a:r>
            <a:r>
              <a:rPr lang="en-US" dirty="0" err="1" smtClean="0"/>
              <a:t>Facebook</a:t>
            </a:r>
            <a:endParaRPr lang="en-US" dirty="0" smtClean="0"/>
          </a:p>
          <a:p>
            <a:pPr lvl="0"/>
            <a:r>
              <a:rPr lang="en-US" dirty="0" smtClean="0"/>
              <a:t>Specialty social applications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2800" baseline="0" dirty="0" smtClean="0">
                <a:solidFill>
                  <a:schemeClr val="tx1"/>
                </a:solidFill>
                <a:latin typeface="+mn-lt"/>
                <a:ea typeface="+mn-ea"/>
                <a:cs typeface="+mn-cs"/>
              </a:rPr>
              <a:t>Targeted opportunities for </a:t>
            </a:r>
            <a:r>
              <a:rPr lang="en-US" sz="2800" dirty="0" smtClean="0">
                <a:solidFill>
                  <a:schemeClr val="tx1"/>
                </a:solidFill>
                <a:latin typeface="+mn-lt"/>
                <a:ea typeface="+mn-ea"/>
                <a:cs typeface="+mn-cs"/>
              </a:rPr>
              <a:t>monetization</a:t>
            </a:r>
            <a:endParaRPr lang="en-US" sz="2800" dirty="0" smtClean="0"/>
          </a:p>
          <a:p>
            <a:pPr lvl="0"/>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Earliest </a:t>
            </a:r>
            <a:r>
              <a:rPr lang="en-US" baseline="0" dirty="0" smtClean="0"/>
              <a:t> Online Social Networks</a:t>
            </a:r>
            <a:endParaRPr lang="en-US" dirty="0"/>
          </a:p>
        </p:txBody>
      </p:sp>
      <p:sp>
        <p:nvSpPr>
          <p:cNvPr id="3" name="Content Placeholder 2"/>
          <p:cNvSpPr>
            <a:spLocks noGrp="1"/>
          </p:cNvSpPr>
          <p:nvPr>
            <p:ph idx="1"/>
          </p:nvPr>
        </p:nvSpPr>
        <p:spPr/>
        <p:txBody>
          <a:bodyPr/>
          <a:lstStyle/>
          <a:p>
            <a:r>
              <a:rPr lang="en-US" dirty="0" smtClean="0"/>
              <a:t>BBS’s</a:t>
            </a:r>
          </a:p>
          <a:p>
            <a:pPr lvl="1"/>
            <a:r>
              <a:rPr lang="en-US" dirty="0" smtClean="0"/>
              <a:t>Routed discussion groups (e.g., </a:t>
            </a:r>
            <a:r>
              <a:rPr lang="en-US" dirty="0" err="1" smtClean="0">
                <a:hlinkClick r:id="rId2"/>
              </a:rPr>
              <a:t>Fido.Net</a:t>
            </a:r>
            <a:r>
              <a:rPr lang="en-US" dirty="0" smtClean="0"/>
              <a:t>)</a:t>
            </a:r>
          </a:p>
          <a:p>
            <a:r>
              <a:rPr lang="en-US" dirty="0" smtClean="0"/>
              <a:t>Online Services </a:t>
            </a:r>
          </a:p>
          <a:p>
            <a:pPr lvl="1"/>
            <a:r>
              <a:rPr lang="en-US" dirty="0" err="1" smtClean="0">
                <a:hlinkClick r:id="rId3"/>
              </a:rPr>
              <a:t>AoL</a:t>
            </a:r>
            <a:r>
              <a:rPr lang="en-US" dirty="0" smtClean="0"/>
              <a:t>, </a:t>
            </a:r>
            <a:r>
              <a:rPr lang="en-US" dirty="0" smtClean="0">
                <a:hlinkClick r:id="rId4"/>
              </a:rPr>
              <a:t>Prodigy</a:t>
            </a:r>
            <a:r>
              <a:rPr lang="en-US" dirty="0" smtClean="0"/>
              <a:t>, </a:t>
            </a:r>
            <a:r>
              <a:rPr lang="en-US" dirty="0" smtClean="0">
                <a:hlinkClick r:id="rId5"/>
              </a:rPr>
              <a:t>CompuServe</a:t>
            </a:r>
            <a:r>
              <a:rPr lang="en-US" dirty="0" smtClean="0"/>
              <a:t>, </a:t>
            </a:r>
            <a:r>
              <a:rPr lang="en-US" dirty="0" err="1" smtClean="0">
                <a:hlinkClick r:id="rId6"/>
              </a:rPr>
              <a:t>GEnie</a:t>
            </a:r>
            <a:endParaRPr lang="en-US" dirty="0" smtClean="0"/>
          </a:p>
          <a:p>
            <a:r>
              <a:rPr lang="en-US" dirty="0" smtClean="0">
                <a:hlinkClick r:id="rId7"/>
              </a:rPr>
              <a:t>Usenet Newsgroups</a:t>
            </a:r>
            <a:r>
              <a:rPr lang="en-US" dirty="0" smtClean="0"/>
              <a:t> (e.g., </a:t>
            </a:r>
            <a:r>
              <a:rPr lang="en-US" dirty="0" smtClean="0">
                <a:hlinkClick r:id="rId8"/>
              </a:rPr>
              <a:t>AlterNet</a:t>
            </a:r>
            <a:r>
              <a:rPr lang="en-US" dirty="0" smtClean="0"/>
              <a:t>)</a:t>
            </a:r>
          </a:p>
          <a:p>
            <a:r>
              <a:rPr lang="en-US" dirty="0" smtClean="0"/>
              <a:t>Internet Mailing Lists (e.g., </a:t>
            </a:r>
            <a:r>
              <a:rPr lang="en-US" dirty="0" smtClean="0">
                <a:hlinkClick r:id="rId9"/>
              </a:rPr>
              <a:t>LISTSERV</a:t>
            </a:r>
            <a:r>
              <a:rPr lang="en-US" dirty="0" smtClean="0"/>
              <a:t>)</a:t>
            </a:r>
          </a:p>
          <a:p>
            <a:r>
              <a:rPr lang="en-US" dirty="0" smtClean="0"/>
              <a:t>Online chat (e.g. </a:t>
            </a:r>
            <a:r>
              <a:rPr lang="en-US" dirty="0" smtClean="0">
                <a:hlinkClick r:id="rId10"/>
              </a:rPr>
              <a:t>AIM</a:t>
            </a:r>
            <a:r>
              <a:rPr lang="en-US" dirty="0" smtClean="0"/>
              <a:t>, </a:t>
            </a:r>
            <a:r>
              <a:rPr lang="en-US" dirty="0" smtClean="0">
                <a:hlinkClick r:id="rId11"/>
              </a:rPr>
              <a:t>IRC</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Era: Multi-Mode</a:t>
            </a:r>
            <a:r>
              <a:rPr lang="en-US" baseline="0" dirty="0" smtClean="0"/>
              <a:t> Sharing</a:t>
            </a:r>
            <a:endParaRPr lang="en-US" dirty="0"/>
          </a:p>
        </p:txBody>
      </p:sp>
      <p:sp>
        <p:nvSpPr>
          <p:cNvPr id="3" name="Content Placeholder 2"/>
          <p:cNvSpPr>
            <a:spLocks noGrp="1"/>
          </p:cNvSpPr>
          <p:nvPr>
            <p:ph idx="1"/>
          </p:nvPr>
        </p:nvSpPr>
        <p:spPr/>
        <p:txBody>
          <a:bodyPr/>
          <a:lstStyle/>
          <a:p>
            <a:r>
              <a:rPr lang="en-US" dirty="0" smtClean="0"/>
              <a:t>Added photographs, hyperlinks, chat to mailing lists and forums</a:t>
            </a:r>
          </a:p>
          <a:p>
            <a:r>
              <a:rPr lang="en-US" dirty="0" smtClean="0"/>
              <a:t>Added Web interfaces</a:t>
            </a:r>
          </a:p>
          <a:p>
            <a:r>
              <a:rPr lang="en-US" dirty="0" smtClean="0"/>
              <a:t>Community members may choose to establish/include interactions from unrelated services (i.e., mailing list and related IRC room)</a:t>
            </a:r>
          </a:p>
          <a:p>
            <a:r>
              <a:rPr lang="en-US" dirty="0" smtClean="0"/>
              <a:t>Examples:  </a:t>
            </a:r>
            <a:r>
              <a:rPr lang="en-US" dirty="0" err="1" smtClean="0"/>
              <a:t>eGroups</a:t>
            </a:r>
            <a:r>
              <a:rPr lang="en-US" dirty="0" smtClean="0"/>
              <a:t> (later </a:t>
            </a:r>
            <a:r>
              <a:rPr lang="en-US" dirty="0" smtClean="0">
                <a:hlinkClick r:id="rId2"/>
              </a:rPr>
              <a:t>Yahoo Groups</a:t>
            </a:r>
            <a:r>
              <a:rPr lang="en-US"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a:t>
            </a:r>
            <a:r>
              <a:rPr lang="en-US" baseline="0" dirty="0" smtClean="0"/>
              <a:t> Social Networking</a:t>
            </a:r>
            <a:endParaRPr lang="en-US" dirty="0"/>
          </a:p>
        </p:txBody>
      </p:sp>
      <p:sp>
        <p:nvSpPr>
          <p:cNvPr id="3" name="Content Placeholder 2"/>
          <p:cNvSpPr>
            <a:spLocks noGrp="1"/>
          </p:cNvSpPr>
          <p:nvPr>
            <p:ph idx="1"/>
          </p:nvPr>
        </p:nvSpPr>
        <p:spPr/>
        <p:txBody>
          <a:bodyPr/>
          <a:lstStyle/>
          <a:p>
            <a:r>
              <a:rPr lang="en-US" dirty="0" smtClean="0"/>
              <a:t>Multi-mode: messages, photos, videos, blogs, chat</a:t>
            </a:r>
          </a:p>
          <a:p>
            <a:r>
              <a:rPr lang="en-US" dirty="0" smtClean="0"/>
              <a:t>Private messaging as well as broadcasting</a:t>
            </a:r>
          </a:p>
          <a:p>
            <a:r>
              <a:rPr lang="en-US" dirty="0" smtClean="0"/>
              <a:t>Status and/or mood updates</a:t>
            </a:r>
          </a:p>
          <a:p>
            <a:r>
              <a:rPr lang="en-US" dirty="0" smtClean="0"/>
              <a:t>Default setting is “share everything”</a:t>
            </a:r>
          </a:p>
          <a:p>
            <a:r>
              <a:rPr lang="en-US" dirty="0" smtClean="0"/>
              <a:t>Examples: </a:t>
            </a:r>
            <a:r>
              <a:rPr lang="en-US" dirty="0" smtClean="0">
                <a:hlinkClick r:id="rId2"/>
              </a:rPr>
              <a:t>MySpace</a:t>
            </a:r>
            <a:r>
              <a:rPr lang="en-US" dirty="0" smtClean="0"/>
              <a:t>, </a:t>
            </a:r>
            <a:r>
              <a:rPr lang="en-US" dirty="0" err="1" smtClean="0">
                <a:hlinkClick r:id="rId3"/>
              </a:rPr>
              <a:t>Facebook</a:t>
            </a:r>
            <a:r>
              <a:rPr lang="en-US" dirty="0" smtClean="0"/>
              <a:t>, </a:t>
            </a:r>
            <a:r>
              <a:rPr lang="en-US" dirty="0" smtClean="0">
                <a:hlinkClick r:id="rId4"/>
              </a:rPr>
              <a:t>LinkedIn</a:t>
            </a:r>
            <a:r>
              <a:rPr lang="en-US" dirty="0" smtClean="0"/>
              <a:t>, </a:t>
            </a:r>
            <a:r>
              <a:rPr lang="en-US" dirty="0" smtClean="0">
                <a:hlinkClick r:id="rId5"/>
              </a:rPr>
              <a:t>Google+</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Going private</a:t>
            </a:r>
            <a:endParaRPr lang="en-US" dirty="0"/>
          </a:p>
        </p:txBody>
      </p:sp>
      <p:sp>
        <p:nvSpPr>
          <p:cNvPr id="5" name="Text Placeholder 4"/>
          <p:cNvSpPr>
            <a:spLocks noGrp="1"/>
          </p:cNvSpPr>
          <p:nvPr>
            <p:ph type="body" idx="1"/>
          </p:nvPr>
        </p:nvSpPr>
        <p:spPr/>
        <p:txBody>
          <a:bodyPr/>
          <a:lstStyle/>
          <a:p>
            <a:r>
              <a:rPr lang="en-US" dirty="0" smtClean="0"/>
              <a:t>Private and Special Interest social networks in the post-</a:t>
            </a:r>
            <a:r>
              <a:rPr lang="en-US" dirty="0" err="1" smtClean="0"/>
              <a:t>Facebook</a:t>
            </a:r>
            <a:r>
              <a:rPr lang="en-US" dirty="0" smtClean="0"/>
              <a:t> world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Go Private/Special-Interest?</a:t>
            </a:r>
            <a:endParaRPr lang="en-US" dirty="0"/>
          </a:p>
        </p:txBody>
      </p:sp>
      <p:sp>
        <p:nvSpPr>
          <p:cNvPr id="3" name="Content Placeholder 2"/>
          <p:cNvSpPr>
            <a:spLocks noGrp="1"/>
          </p:cNvSpPr>
          <p:nvPr>
            <p:ph idx="1"/>
          </p:nvPr>
        </p:nvSpPr>
        <p:spPr>
          <a:xfrm>
            <a:off x="1219200" y="1371600"/>
            <a:ext cx="7772400" cy="5181600"/>
          </a:xfrm>
        </p:spPr>
        <p:txBody>
          <a:bodyPr/>
          <a:lstStyle/>
          <a:p>
            <a:r>
              <a:rPr lang="en-US" dirty="0" smtClean="0"/>
              <a:t>Common interest community</a:t>
            </a:r>
          </a:p>
          <a:p>
            <a:pPr lvl="1"/>
            <a:r>
              <a:rPr lang="en-US" dirty="0" smtClean="0"/>
              <a:t>Special or “offbeat” interests</a:t>
            </a:r>
          </a:p>
          <a:p>
            <a:pPr lvl="2"/>
            <a:r>
              <a:rPr lang="en-US" dirty="0" smtClean="0"/>
              <a:t>Medical, political,</a:t>
            </a:r>
            <a:r>
              <a:rPr lang="en-US" baseline="0" dirty="0" smtClean="0"/>
              <a:t> professional, </a:t>
            </a:r>
            <a:r>
              <a:rPr lang="en-US" baseline="0" dirty="0" err="1" smtClean="0"/>
              <a:t>fannish</a:t>
            </a:r>
            <a:endParaRPr lang="en-US" dirty="0" smtClean="0"/>
          </a:p>
          <a:p>
            <a:r>
              <a:rPr lang="en-US" dirty="0" smtClean="0"/>
              <a:t>Concentration of information</a:t>
            </a:r>
          </a:p>
          <a:p>
            <a:pPr lvl="1"/>
            <a:r>
              <a:rPr lang="en-US" dirty="0" smtClean="0"/>
              <a:t>Important updates don’t get lost in a stream of chatter</a:t>
            </a:r>
          </a:p>
          <a:p>
            <a:r>
              <a:rPr lang="en-US" dirty="0" smtClean="0"/>
              <a:t>Hazards of sharing too widely</a:t>
            </a:r>
          </a:p>
          <a:p>
            <a:pPr lvl="1"/>
            <a:r>
              <a:rPr lang="en-US" dirty="0" smtClean="0"/>
              <a:t>Discrimination</a:t>
            </a:r>
          </a:p>
          <a:p>
            <a:pPr lvl="1"/>
            <a:r>
              <a:rPr lang="en-US" dirty="0" smtClean="0"/>
              <a:t>Comingling of possibly-conflicting interests</a:t>
            </a:r>
          </a:p>
          <a:p>
            <a:pPr lvl="2"/>
            <a:r>
              <a:rPr lang="en-US" dirty="0" smtClean="0"/>
              <a:t>Work, family, hobbies, religion</a:t>
            </a:r>
          </a:p>
          <a:p>
            <a:r>
              <a:rPr lang="en-US" dirty="0" err="1" smtClean="0"/>
              <a:t>Facebook’s</a:t>
            </a:r>
            <a:r>
              <a:rPr lang="en-US" dirty="0" smtClean="0"/>
              <a:t> changing privacy standards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Special-Interest</a:t>
            </a:r>
            <a:r>
              <a:rPr lang="en-US" baseline="0" dirty="0" smtClean="0"/>
              <a:t> Networks</a:t>
            </a:r>
            <a:endParaRPr lang="en-US" dirty="0"/>
          </a:p>
        </p:txBody>
      </p:sp>
      <p:sp>
        <p:nvSpPr>
          <p:cNvPr id="3" name="Content Placeholder 2"/>
          <p:cNvSpPr>
            <a:spLocks noGrp="1"/>
          </p:cNvSpPr>
          <p:nvPr>
            <p:ph idx="1"/>
          </p:nvPr>
        </p:nvSpPr>
        <p:spPr/>
        <p:txBody>
          <a:bodyPr/>
          <a:lstStyle/>
          <a:p>
            <a:r>
              <a:rPr lang="en-US" dirty="0" smtClean="0">
                <a:solidFill>
                  <a:schemeClr val="accent5">
                    <a:lumMod val="75000"/>
                  </a:schemeClr>
                </a:solidFill>
              </a:rPr>
              <a:t>[Administrative]</a:t>
            </a:r>
            <a:r>
              <a:rPr lang="en-US" dirty="0" smtClean="0"/>
              <a:t> Targeted audience</a:t>
            </a:r>
          </a:p>
          <a:p>
            <a:pPr lvl="1"/>
            <a:r>
              <a:rPr lang="en-US" dirty="0" smtClean="0"/>
              <a:t>Similar interests, issues, solutions</a:t>
            </a:r>
          </a:p>
          <a:p>
            <a:pPr lvl="1"/>
            <a:r>
              <a:rPr lang="en-US" dirty="0" smtClean="0"/>
              <a:t>More effective monetization</a:t>
            </a:r>
            <a:endParaRPr lang="en-US" dirty="0" smtClean="0"/>
          </a:p>
          <a:p>
            <a:r>
              <a:rPr lang="en-US" dirty="0" smtClean="0">
                <a:solidFill>
                  <a:schemeClr val="accent5">
                    <a:lumMod val="75000"/>
                  </a:schemeClr>
                </a:solidFill>
              </a:rPr>
              <a:t>[Administrative]</a:t>
            </a:r>
            <a:r>
              <a:rPr lang="en-US" dirty="0" smtClean="0"/>
              <a:t> More</a:t>
            </a:r>
            <a:r>
              <a:rPr lang="en-US" baseline="0" dirty="0" smtClean="0"/>
              <a:t> granular control</a:t>
            </a:r>
          </a:p>
          <a:p>
            <a:pPr lvl="1"/>
            <a:r>
              <a:rPr lang="en-US" dirty="0" smtClean="0"/>
              <a:t>Membership levels (free, basic, full-service)</a:t>
            </a:r>
          </a:p>
          <a:p>
            <a:pPr lvl="1"/>
            <a:r>
              <a:rPr lang="en-US" dirty="0" smtClean="0"/>
              <a:t>Tighter content, mode/component control</a:t>
            </a:r>
          </a:p>
          <a:p>
            <a:pPr lvl="1"/>
            <a:r>
              <a:rPr lang="en-US" dirty="0" smtClean="0"/>
              <a:t>Add n</a:t>
            </a:r>
            <a:r>
              <a:rPr lang="en-US" dirty="0" smtClean="0"/>
              <a:t>ovel </a:t>
            </a:r>
            <a:r>
              <a:rPr lang="en-US" dirty="0" smtClean="0"/>
              <a:t>and specialty interaction types</a:t>
            </a:r>
            <a:endParaRPr lang="en-US" dirty="0" smtClean="0"/>
          </a:p>
          <a:p>
            <a:r>
              <a:rPr lang="en-US" baseline="0" dirty="0" smtClean="0"/>
              <a:t>Less chance of unwanted disclosure</a:t>
            </a:r>
            <a:endParaRPr lang="en-US" dirty="0"/>
          </a:p>
          <a:p>
            <a:pPr lvl="1"/>
            <a:r>
              <a:rPr lang="en-US" baseline="0" dirty="0" smtClean="0"/>
              <a:t>Protected demographics</a:t>
            </a:r>
            <a:endParaRPr lang="en-US" dirty="0" smtClean="0"/>
          </a:p>
          <a:p>
            <a:pPr lvl="1"/>
            <a:r>
              <a:rPr lang="en-US" dirty="0" smtClean="0"/>
              <a:t>Alternative lifestyles</a:t>
            </a:r>
            <a:endParaRPr lang="en-US" baseline="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Networking Platforms</a:t>
            </a:r>
            <a:endParaRPr lang="en-US" dirty="0"/>
          </a:p>
        </p:txBody>
      </p:sp>
    </p:spTree>
  </p:cSld>
  <p:clrMapOvr>
    <a:masterClrMapping/>
  </p:clrMapOvr>
</p:sld>
</file>

<file path=ppt/theme/theme1.xml><?xml version="1.0" encoding="utf-8"?>
<a:theme xmlns:a="http://schemas.openxmlformats.org/drawingml/2006/main" name="Health pulse design template">
  <a:themeElements>
    <a:clrScheme name="PPP_SBUSC_PRT_Keyboard_Help 16">
      <a:dk1>
        <a:srgbClr val="808080"/>
      </a:dk1>
      <a:lt1>
        <a:srgbClr val="FFFFFF"/>
      </a:lt1>
      <a:dk2>
        <a:srgbClr val="B2B2B2"/>
      </a:dk2>
      <a:lt2>
        <a:srgbClr val="FFFFFF"/>
      </a:lt2>
      <a:accent1>
        <a:srgbClr val="BBE0E3"/>
      </a:accent1>
      <a:accent2>
        <a:srgbClr val="333399"/>
      </a:accent2>
      <a:accent3>
        <a:srgbClr val="D5D5D5"/>
      </a:accent3>
      <a:accent4>
        <a:srgbClr val="DADADA"/>
      </a:accent4>
      <a:accent5>
        <a:srgbClr val="DAEDEF"/>
      </a:accent5>
      <a:accent6>
        <a:srgbClr val="2D2D8A"/>
      </a:accent6>
      <a:hlink>
        <a:srgbClr val="009999"/>
      </a:hlink>
      <a:folHlink>
        <a:srgbClr val="99CC00"/>
      </a:folHlink>
    </a:clrScheme>
    <a:fontScheme name="PPP_SBUSC_PRT_Keyboard_Hel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P_SBUSC_PRT_Keyboard_Hel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BUSC_PRT_Keyboard_Hel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P_SBUSC_PRT_Keyboard_Hel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P_SBUSC_PRT_Keyboard_Hel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P_SBUSC_PRT_Keyboard_Hel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P_SBUSC_PRT_Keyboard_Hel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P_SBUSC_PRT_Keyboard_Hel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P_SBUSC_PRT_Keyboard_Hel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P_SBUSC_PRT_Keyboard_Hel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P_SBUSC_PRT_Keyboard_Hel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P_SBUSC_PRT_Keyboard_Hel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P_SBUSC_PRT_Keyboard_Hel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PP_SBUSC_PRT_Keyboard_Help 13">
        <a:dk1>
          <a:srgbClr val="000000"/>
        </a:dk1>
        <a:lt1>
          <a:srgbClr val="B2B2B2"/>
        </a:lt1>
        <a:dk2>
          <a:srgbClr val="000000"/>
        </a:dk2>
        <a:lt2>
          <a:srgbClr val="808080"/>
        </a:lt2>
        <a:accent1>
          <a:srgbClr val="BBE0E3"/>
        </a:accent1>
        <a:accent2>
          <a:srgbClr val="333399"/>
        </a:accent2>
        <a:accent3>
          <a:srgbClr val="D5D5D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BUSC_PRT_Keyboard_Help 14">
        <a:dk1>
          <a:srgbClr val="000000"/>
        </a:dk1>
        <a:lt1>
          <a:srgbClr val="B2B2B2"/>
        </a:lt1>
        <a:dk2>
          <a:srgbClr val="000066"/>
        </a:dk2>
        <a:lt2>
          <a:srgbClr val="808080"/>
        </a:lt2>
        <a:accent1>
          <a:srgbClr val="BBE0E3"/>
        </a:accent1>
        <a:accent2>
          <a:srgbClr val="333399"/>
        </a:accent2>
        <a:accent3>
          <a:srgbClr val="D5D5D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BUSC_PRT_Keyboard_Help 15">
        <a:dk1>
          <a:srgbClr val="000000"/>
        </a:dk1>
        <a:lt1>
          <a:srgbClr val="B2B2B2"/>
        </a:lt1>
        <a:dk2>
          <a:srgbClr val="FFFFFF"/>
        </a:dk2>
        <a:lt2>
          <a:srgbClr val="808080"/>
        </a:lt2>
        <a:accent1>
          <a:srgbClr val="BBE0E3"/>
        </a:accent1>
        <a:accent2>
          <a:srgbClr val="333399"/>
        </a:accent2>
        <a:accent3>
          <a:srgbClr val="D5D5D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BUSC_PRT_Keyboard_Help 16">
        <a:dk1>
          <a:srgbClr val="808080"/>
        </a:dk1>
        <a:lt1>
          <a:srgbClr val="FFFFFF"/>
        </a:lt1>
        <a:dk2>
          <a:srgbClr val="B2B2B2"/>
        </a:dk2>
        <a:lt2>
          <a:srgbClr val="FFFFFF"/>
        </a:lt2>
        <a:accent1>
          <a:srgbClr val="BBE0E3"/>
        </a:accent1>
        <a:accent2>
          <a:srgbClr val="333399"/>
        </a:accent2>
        <a:accent3>
          <a:srgbClr val="D5D5D5"/>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Health pulse design template</Template>
  <TotalTime>1300</TotalTime>
  <Words>1042</Words>
  <Application>Microsoft Office PowerPoint</Application>
  <PresentationFormat>On-screen Show (4:3)</PresentationFormat>
  <Paragraphs>144</Paragraphs>
  <Slides>22</Slides>
  <Notes>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22</vt:i4>
      </vt:variant>
    </vt:vector>
  </HeadingPairs>
  <TitlesOfParts>
    <vt:vector size="24" baseType="lpstr">
      <vt:lpstr>Arial</vt:lpstr>
      <vt:lpstr>Health pulse design template</vt:lpstr>
      <vt:lpstr>Special Interest Social Networks</vt:lpstr>
      <vt:lpstr>History of Online Social Networks</vt:lpstr>
      <vt:lpstr>Earliest  Online Social Networks</vt:lpstr>
      <vt:lpstr>The Second Era: Multi-Mode Sharing</vt:lpstr>
      <vt:lpstr>Modern Social Networking</vt:lpstr>
      <vt:lpstr>Going private</vt:lpstr>
      <vt:lpstr>Why Go Private/Special-Interest?</vt:lpstr>
      <vt:lpstr>Advantages of Special-Interest Networks</vt:lpstr>
      <vt:lpstr>Social Networking Platforms</vt:lpstr>
      <vt:lpstr>Basic Platforms</vt:lpstr>
      <vt:lpstr>Streaming Media Platforms</vt:lpstr>
      <vt:lpstr>Building Networks From Scratch</vt:lpstr>
      <vt:lpstr>Advanced Social Networking Platforms</vt:lpstr>
      <vt:lpstr>Ning Networks</vt:lpstr>
      <vt:lpstr>Other Special Interest Social Networks</vt:lpstr>
      <vt:lpstr>Going Beyond A Single Network</vt:lpstr>
      <vt:lpstr>Multi-Platform Communities</vt:lpstr>
      <vt:lpstr>Keeping it Together</vt:lpstr>
      <vt:lpstr>Keeping it Separate</vt:lpstr>
      <vt:lpstr>Summary</vt:lpstr>
      <vt:lpstr>Special Interest social networks</vt:lpstr>
      <vt:lpstr>They provide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Specialty Social Networks</dc:title>
  <dc:creator>Brenda F. Bell</dc:creator>
  <cp:lastModifiedBy>Brenda F. Bell</cp:lastModifiedBy>
  <cp:revision>130</cp:revision>
  <dcterms:created xsi:type="dcterms:W3CDTF">2011-11-03T22:53:59Z</dcterms:created>
  <dcterms:modified xsi:type="dcterms:W3CDTF">2011-11-04T20:34:26Z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TC102862101033</vt:lpwstr>
  </property>
</Properties>
</file>