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3" r:id="rId5"/>
    <p:sldId id="268" r:id="rId6"/>
    <p:sldId id="264" r:id="rId7"/>
    <p:sldId id="259" r:id="rId8"/>
    <p:sldId id="260" r:id="rId9"/>
    <p:sldId id="261" r:id="rId10"/>
    <p:sldId id="265" r:id="rId11"/>
    <p:sldId id="266" r:id="rId12"/>
    <p:sldId id="262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49" autoAdjust="0"/>
  </p:normalViewPr>
  <p:slideViewPr>
    <p:cSldViewPr showGuides="1">
      <p:cViewPr varScale="1">
        <p:scale>
          <a:sx n="69" d="100"/>
          <a:sy n="69" d="100"/>
        </p:scale>
        <p:origin x="-8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8727B-C3C3-4617-8AA4-2D6D9B6CD604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49F1C-A852-48CB-81CF-BD0DEACC1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CB81-8BFD-4595-8823-C0F57E4F96FC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18306-4CDC-440A-BE20-97C00247C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8306-4CDC-440A-BE20-97C00247C9C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30889C4-8800-401C-8178-4A97EAFCE4CB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75A538-F210-4EE5-9DA2-9B311950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viz.com/DTG_hom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larisoffice.com/en/default.asp" TargetMode="External"/><Relationship Id="rId4" Type="http://schemas.openxmlformats.org/officeDocument/2006/relationships/hyperlink" Target="http://www.google.com/drive/apps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2007_Workbook1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cows.com/downloads" TargetMode="External"/><Relationship Id="rId13" Type="http://schemas.openxmlformats.org/officeDocument/2006/relationships/hyperlink" Target="http://apps.samsung.com/mars/main/getMain.as?COUNTRY_CODE=USA" TargetMode="External"/><Relationship Id="rId3" Type="http://schemas.openxmlformats.org/officeDocument/2006/relationships/hyperlink" Target="http://www.microsoft.com/" TargetMode="External"/><Relationship Id="rId7" Type="http://schemas.openxmlformats.org/officeDocument/2006/relationships/hyperlink" Target="http://download.cnet.com/" TargetMode="External"/><Relationship Id="rId12" Type="http://schemas.openxmlformats.org/officeDocument/2006/relationships/hyperlink" Target="http://appworld.blackberry.com/webstore/??countrycode=VE&amp;lang=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otus.com/" TargetMode="External"/><Relationship Id="rId11" Type="http://schemas.openxmlformats.org/officeDocument/2006/relationships/hyperlink" Target="https://itunes.apple.com/us/genre/mobile-software-applications/id36?mt=8" TargetMode="External"/><Relationship Id="rId5" Type="http://schemas.openxmlformats.org/officeDocument/2006/relationships/hyperlink" Target="http://www.adobe.com/" TargetMode="External"/><Relationship Id="rId10" Type="http://schemas.openxmlformats.org/officeDocument/2006/relationships/hyperlink" Target="http://store.handmark.com/" TargetMode="External"/><Relationship Id="rId4" Type="http://schemas.openxmlformats.org/officeDocument/2006/relationships/hyperlink" Target="http://www.corel.com/" TargetMode="External"/><Relationship Id="rId9" Type="http://schemas.openxmlformats.org/officeDocument/2006/relationships/hyperlink" Target="http://www.handango.com/" TargetMode="External"/><Relationship Id="rId14" Type="http://schemas.openxmlformats.org/officeDocument/2006/relationships/hyperlink" Target="http://store.ovi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?hl=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drolib.com/" TargetMode="External"/><Relationship Id="rId5" Type="http://schemas.openxmlformats.org/officeDocument/2006/relationships/hyperlink" Target="http://www.amazon.com/s/ref=sr_nr_n_0?rh=n:2350149011,k:amazon+app&amp;keywords=amazon+app&amp;ie=UTF8&amp;qid=1388755740&amp;rnid=2941120011" TargetMode="External"/><Relationship Id="rId4" Type="http://schemas.openxmlformats.org/officeDocument/2006/relationships/hyperlink" Target="http://windows.microsoft.com/en-us/windows-8/app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" TargetMode="External"/><Relationship Id="rId7" Type="http://schemas.openxmlformats.org/officeDocument/2006/relationships/hyperlink" Target="http://www.corel.com/corel/product/index.jsp?pid=prod426006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obe.com/products/cs6.html?promoid=JOLIS" TargetMode="External"/><Relationship Id="rId5" Type="http://schemas.openxmlformats.org/officeDocument/2006/relationships/hyperlink" Target="http://www.corel.com/corel/product/index.jsp?pid=prod4720105" TargetMode="External"/><Relationship Id="rId4" Type="http://schemas.openxmlformats.org/officeDocument/2006/relationships/hyperlink" Target="http://www.openoffic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not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There’s an App for That!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discussion of apps, applications, and websites serving a myriad of business and personal needs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“Standard” Mobile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Telephony and text messaging</a:t>
            </a:r>
          </a:p>
          <a:p>
            <a:r>
              <a:rPr lang="en-US" dirty="0" smtClean="0"/>
              <a:t>E-mail</a:t>
            </a:r>
          </a:p>
          <a:p>
            <a:r>
              <a:rPr lang="en-US" dirty="0" smtClean="0"/>
              <a:t>Contact Management</a:t>
            </a:r>
          </a:p>
          <a:p>
            <a:r>
              <a:rPr lang="en-US" dirty="0" smtClean="0"/>
              <a:t>Calendar Management</a:t>
            </a:r>
          </a:p>
          <a:p>
            <a:r>
              <a:rPr lang="en-US" dirty="0" smtClean="0"/>
              <a:t>Internet Access</a:t>
            </a:r>
          </a:p>
          <a:p>
            <a:r>
              <a:rPr lang="en-US" dirty="0" smtClean="0"/>
              <a:t>Navigation and Mapping</a:t>
            </a:r>
          </a:p>
          <a:p>
            <a:r>
              <a:rPr lang="en-US" dirty="0" smtClean="0"/>
              <a:t>Shopping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Photography and Video 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Common Mobile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Games*</a:t>
            </a:r>
          </a:p>
          <a:p>
            <a:r>
              <a:rPr lang="en-US" dirty="0" smtClean="0"/>
              <a:t>Media</a:t>
            </a:r>
            <a:r>
              <a:rPr lang="en-US" baseline="0" dirty="0" smtClean="0"/>
              <a:t> Viewing*</a:t>
            </a:r>
          </a:p>
          <a:p>
            <a:r>
              <a:rPr lang="en-US" dirty="0" smtClean="0"/>
              <a:t>Investing and Financial Management</a:t>
            </a:r>
            <a:endParaRPr lang="en-US" baseline="0" dirty="0" smtClean="0"/>
          </a:p>
          <a:p>
            <a:r>
              <a:rPr lang="en-US" dirty="0" smtClean="0"/>
              <a:t>Home Entertainment Management</a:t>
            </a:r>
          </a:p>
          <a:p>
            <a:pPr lvl="1"/>
            <a:r>
              <a:rPr lang="en-US" dirty="0" smtClean="0"/>
              <a:t>e.g., Xfinity TV</a:t>
            </a:r>
            <a:endParaRPr lang="en-US" baseline="0" dirty="0" smtClean="0"/>
          </a:p>
          <a:p>
            <a:r>
              <a:rPr lang="en-US" dirty="0" smtClean="0"/>
              <a:t>“Office Productivity” Viewers and Suites</a:t>
            </a:r>
          </a:p>
          <a:p>
            <a:pPr lvl="1"/>
            <a:r>
              <a:rPr lang="en-US" baseline="0" dirty="0" smtClean="0">
                <a:hlinkClick r:id="rId3"/>
              </a:rPr>
              <a:t>Documents to Go</a:t>
            </a:r>
            <a:r>
              <a:rPr lang="en-US" baseline="0" dirty="0" smtClean="0"/>
              <a:t>**, </a:t>
            </a:r>
            <a:r>
              <a:rPr lang="en-US" baseline="0" dirty="0" smtClean="0">
                <a:hlinkClick r:id="rId4"/>
              </a:rPr>
              <a:t>QuickOffice</a:t>
            </a:r>
            <a:r>
              <a:rPr lang="en-US" baseline="0" dirty="0" smtClean="0"/>
              <a:t>,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Polaris Office</a:t>
            </a:r>
            <a:endParaRPr lang="en-US" dirty="0" smtClean="0"/>
          </a:p>
          <a:p>
            <a:r>
              <a:rPr lang="en-US" baseline="0" dirty="0" smtClean="0"/>
              <a:t>eBook Readers***</a:t>
            </a:r>
          </a:p>
          <a:p>
            <a:r>
              <a:rPr lang="en-US" dirty="0" smtClean="0"/>
              <a:t>Health Management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791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*particularly amongst mothers with small children</a:t>
            </a:r>
          </a:p>
          <a:p>
            <a:r>
              <a:rPr lang="en-US" dirty="0" smtClean="0"/>
              <a:t>** Available for Blackberry as well as </a:t>
            </a:r>
            <a:r>
              <a:rPr lang="en-US" dirty="0" err="1" smtClean="0"/>
              <a:t>iOS</a:t>
            </a:r>
            <a:r>
              <a:rPr lang="en-US" dirty="0" smtClean="0"/>
              <a:t> and Android</a:t>
            </a:r>
          </a:p>
          <a:p>
            <a:r>
              <a:rPr lang="en-US" dirty="0" smtClean="0"/>
              <a:t>*** Note: Kindle started off as a dedicated eBook reader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Cross-Device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Limited-functionality apps for mobile devices</a:t>
            </a:r>
          </a:p>
          <a:p>
            <a:pPr lvl="1"/>
            <a:r>
              <a:rPr lang="en-US" dirty="0" smtClean="0"/>
              <a:t>Quick Office, Documents to Go, Photoshop Express</a:t>
            </a:r>
          </a:p>
          <a:p>
            <a:pPr lvl="1"/>
            <a:r>
              <a:rPr lang="en-US" dirty="0" smtClean="0"/>
              <a:t>Often depend on online file storage or </a:t>
            </a:r>
            <a:r>
              <a:rPr lang="en-US" dirty="0" err="1" smtClean="0"/>
              <a:t>WiFi</a:t>
            </a:r>
            <a:r>
              <a:rPr lang="en-US" dirty="0" smtClean="0"/>
              <a:t>/USB-based synchronization</a:t>
            </a:r>
          </a:p>
          <a:p>
            <a:r>
              <a:rPr lang="en-US" dirty="0" smtClean="0"/>
              <a:t>Web-based “desktop” apps</a:t>
            </a:r>
          </a:p>
          <a:p>
            <a:r>
              <a:rPr lang="en-US" dirty="0" smtClean="0"/>
              <a:t>Online File Storage</a:t>
            </a:r>
          </a:p>
          <a:p>
            <a:pPr lvl="1"/>
            <a:r>
              <a:rPr lang="en-US" dirty="0" err="1" smtClean="0"/>
              <a:t>Dropbox</a:t>
            </a:r>
            <a:r>
              <a:rPr lang="en-US" dirty="0" smtClean="0"/>
              <a:t>, Amazon Cloud, </a:t>
            </a:r>
            <a:r>
              <a:rPr lang="en-US" dirty="0" err="1" smtClean="0"/>
              <a:t>SkyDrive</a:t>
            </a:r>
            <a:r>
              <a:rPr lang="en-US" dirty="0" smtClean="0"/>
              <a:t>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Apps?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4800" y="1447800"/>
          <a:ext cx="8610600" cy="5110163"/>
        </p:xfrm>
        <a:graphic>
          <a:graphicData uri="http://schemas.openxmlformats.org/presentationml/2006/ole">
            <p:oleObj spid="_x0000_s1028" name="Worksheet" r:id="rId4" imgW="11572943" imgH="649596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Apps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App: a limited-utility software program </a:t>
            </a:r>
          </a:p>
          <a:p>
            <a:pPr lvl="1"/>
            <a:r>
              <a:rPr lang="en-US" dirty="0" smtClean="0"/>
              <a:t>Short for “application”</a:t>
            </a:r>
          </a:p>
          <a:p>
            <a:pPr lvl="1"/>
            <a:r>
              <a:rPr lang="en-US" dirty="0" smtClean="0"/>
              <a:t>Originally applied to PCs, now mostly mobile</a:t>
            </a:r>
          </a:p>
          <a:p>
            <a:pPr lvl="1"/>
            <a:r>
              <a:rPr lang="en-US" dirty="0" smtClean="0"/>
              <a:t>May or may not be completely device-based</a:t>
            </a:r>
          </a:p>
          <a:p>
            <a:r>
              <a:rPr lang="en-US" dirty="0" smtClean="0"/>
              <a:t>Application: a software program or suite to perform common business tasks </a:t>
            </a:r>
          </a:p>
          <a:p>
            <a:pPr lvl="1"/>
            <a:r>
              <a:rPr lang="en-US" dirty="0" smtClean="0"/>
              <a:t>Word processing, accounting, graphic design, financial analysis, etc.</a:t>
            </a:r>
          </a:p>
          <a:p>
            <a:pPr lvl="1"/>
            <a:r>
              <a:rPr lang="en-US" dirty="0" smtClean="0"/>
              <a:t>Traditionally device- or server-based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 (by Manufacturer)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Microsoft Windows (full and RT versions)</a:t>
            </a:r>
          </a:p>
          <a:p>
            <a:r>
              <a:rPr lang="en-US" dirty="0" smtClean="0"/>
              <a:t>Apple</a:t>
            </a:r>
          </a:p>
          <a:p>
            <a:pPr lvl="1"/>
            <a:r>
              <a:rPr lang="en-US" dirty="0" err="1" smtClean="0"/>
              <a:t>MacOS</a:t>
            </a:r>
            <a:r>
              <a:rPr lang="en-US" dirty="0" smtClean="0"/>
              <a:t> (desktop operating system)</a:t>
            </a:r>
          </a:p>
          <a:p>
            <a:pPr lvl="1"/>
            <a:r>
              <a:rPr lang="en-US" dirty="0" err="1" smtClean="0"/>
              <a:t>iOS</a:t>
            </a:r>
            <a:r>
              <a:rPr lang="en-US" dirty="0" smtClean="0"/>
              <a:t> (mobile operating system)</a:t>
            </a:r>
          </a:p>
          <a:p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Chrome (limited desktop operating system)</a:t>
            </a:r>
          </a:p>
          <a:p>
            <a:pPr lvl="1"/>
            <a:r>
              <a:rPr lang="en-US" dirty="0" smtClean="0"/>
              <a:t>Android (mobile Linux-based operating system)</a:t>
            </a:r>
          </a:p>
          <a:p>
            <a:r>
              <a:rPr lang="en-US" dirty="0" smtClean="0"/>
              <a:t>Linux and UNIX -- </a:t>
            </a:r>
          </a:p>
          <a:p>
            <a:pPr lvl="1"/>
            <a:r>
              <a:rPr lang="en-US" dirty="0" smtClean="0"/>
              <a:t>Multiple flavors and distributions</a:t>
            </a:r>
          </a:p>
          <a:p>
            <a:r>
              <a:rPr lang="en-US" dirty="0" err="1" smtClean="0"/>
              <a:t>Symbian</a:t>
            </a:r>
            <a:endParaRPr lang="en-US" dirty="0" smtClean="0"/>
          </a:p>
          <a:p>
            <a:r>
              <a:rPr lang="en-US" dirty="0" smtClean="0"/>
              <a:t>Blackberry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 (by Device 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Computer-Based</a:t>
            </a:r>
          </a:p>
          <a:p>
            <a:pPr lvl="1"/>
            <a:r>
              <a:rPr lang="en-US" dirty="0" smtClean="0"/>
              <a:t>Microsoft Windows</a:t>
            </a:r>
          </a:p>
          <a:p>
            <a:pPr lvl="1"/>
            <a:r>
              <a:rPr lang="en-US" dirty="0" smtClean="0"/>
              <a:t>Apple Operating System</a:t>
            </a:r>
          </a:p>
          <a:p>
            <a:pPr lvl="1"/>
            <a:r>
              <a:rPr lang="en-US" dirty="0" smtClean="0"/>
              <a:t>UNIX/Linux (multiple distributions)</a:t>
            </a:r>
          </a:p>
          <a:p>
            <a:pPr lvl="1"/>
            <a:r>
              <a:rPr lang="en-US" dirty="0" smtClean="0"/>
              <a:t>Chrome</a:t>
            </a:r>
          </a:p>
          <a:p>
            <a:r>
              <a:rPr lang="en-US" dirty="0" smtClean="0"/>
              <a:t>Mobile</a:t>
            </a:r>
          </a:p>
          <a:p>
            <a:pPr lvl="1"/>
            <a:r>
              <a:rPr lang="en-US" dirty="0" smtClean="0"/>
              <a:t>Android (limited-feature Linux-based)</a:t>
            </a:r>
          </a:p>
          <a:p>
            <a:pPr lvl="1"/>
            <a:r>
              <a:rPr lang="en-US" dirty="0" err="1" smtClean="0"/>
              <a:t>iOS</a:t>
            </a:r>
            <a:r>
              <a:rPr lang="en-US" dirty="0" smtClean="0"/>
              <a:t> (Apple)</a:t>
            </a:r>
          </a:p>
          <a:p>
            <a:pPr lvl="1"/>
            <a:r>
              <a:rPr lang="en-US" dirty="0" smtClean="0"/>
              <a:t>Windows RT (“runtime”)</a:t>
            </a:r>
          </a:p>
          <a:p>
            <a:pPr lvl="1"/>
            <a:r>
              <a:rPr lang="en-US" dirty="0" err="1" smtClean="0"/>
              <a:t>Symbian</a:t>
            </a:r>
            <a:endParaRPr lang="en-US" dirty="0" smtClean="0"/>
          </a:p>
          <a:p>
            <a:pPr lvl="1"/>
            <a:r>
              <a:rPr lang="en-US" dirty="0" smtClean="0"/>
              <a:t>Blackberry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to Get Apps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Software Manufacturers</a:t>
            </a:r>
          </a:p>
          <a:p>
            <a:pPr lvl="1"/>
            <a:r>
              <a:rPr lang="en-US" dirty="0" smtClean="0">
                <a:hlinkClick r:id="rId3"/>
              </a:rPr>
              <a:t>Microsoft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Corel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Adobe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Lotus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Curated</a:t>
            </a:r>
            <a:r>
              <a:rPr lang="en-US" dirty="0" smtClean="0"/>
              <a:t> Shareware Sites</a:t>
            </a:r>
          </a:p>
          <a:p>
            <a:pPr lvl="1"/>
            <a:r>
              <a:rPr lang="en-US" dirty="0" smtClean="0">
                <a:hlinkClick r:id="rId7"/>
              </a:rPr>
              <a:t>CNET</a:t>
            </a:r>
            <a:r>
              <a:rPr lang="en-US" dirty="0" smtClean="0"/>
              <a:t>, </a:t>
            </a:r>
            <a:r>
              <a:rPr lang="en-US" dirty="0" err="1" smtClean="0">
                <a:hlinkClick r:id="rId8"/>
              </a:rPr>
              <a:t>TuCows</a:t>
            </a:r>
            <a:r>
              <a:rPr lang="en-US" dirty="0" smtClean="0"/>
              <a:t>, etc. (desktop and mobile)</a:t>
            </a:r>
          </a:p>
          <a:p>
            <a:pPr lvl="1"/>
            <a:r>
              <a:rPr lang="en-US" dirty="0" err="1" smtClean="0">
                <a:hlinkClick r:id="rId9"/>
              </a:rPr>
              <a:t>Handango</a:t>
            </a:r>
            <a:r>
              <a:rPr lang="en-US" dirty="0" smtClean="0"/>
              <a:t>, </a:t>
            </a:r>
            <a:r>
              <a:rPr lang="en-US" dirty="0" err="1" smtClean="0">
                <a:hlinkClick r:id="rId10"/>
              </a:rPr>
              <a:t>Handmark</a:t>
            </a:r>
            <a:r>
              <a:rPr lang="en-US" dirty="0" smtClean="0"/>
              <a:t> (mobile)</a:t>
            </a:r>
          </a:p>
          <a:p>
            <a:r>
              <a:rPr lang="en-US" dirty="0" smtClean="0"/>
              <a:t>Hardware Manufacturers</a:t>
            </a:r>
          </a:p>
          <a:p>
            <a:pPr lvl="1"/>
            <a:r>
              <a:rPr lang="en-US" dirty="0" smtClean="0">
                <a:hlinkClick r:id="rId11"/>
              </a:rPr>
              <a:t>App Store </a:t>
            </a:r>
            <a:r>
              <a:rPr lang="en-US" dirty="0" smtClean="0"/>
              <a:t>(</a:t>
            </a:r>
            <a:r>
              <a:rPr lang="en-US" dirty="0" err="1" smtClean="0"/>
              <a:t>iOS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hlinkClick r:id="rId12"/>
              </a:rPr>
              <a:t>Blackberry App World</a:t>
            </a:r>
            <a:endParaRPr lang="en-US" dirty="0" smtClean="0"/>
          </a:p>
          <a:p>
            <a:pPr lvl="1"/>
            <a:r>
              <a:rPr lang="en-US" dirty="0" smtClean="0">
                <a:hlinkClick r:id="rId13"/>
              </a:rPr>
              <a:t>Samsung Store</a:t>
            </a:r>
            <a:endParaRPr lang="en-US" dirty="0" smtClean="0"/>
          </a:p>
          <a:p>
            <a:pPr lvl="1"/>
            <a:r>
              <a:rPr lang="en-US" dirty="0" smtClean="0">
                <a:hlinkClick r:id="rId14"/>
              </a:rPr>
              <a:t>Nokia  Store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Places for Mobile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Platform Manufacturers</a:t>
            </a:r>
          </a:p>
          <a:p>
            <a:pPr lvl="1"/>
            <a:r>
              <a:rPr lang="en-US" dirty="0" smtClean="0"/>
              <a:t>Android</a:t>
            </a:r>
          </a:p>
          <a:p>
            <a:pPr lvl="2"/>
            <a:r>
              <a:rPr lang="en-US" dirty="0" smtClean="0">
                <a:hlinkClick r:id="rId3"/>
              </a:rPr>
              <a:t>Google Play</a:t>
            </a:r>
            <a:endParaRPr lang="en-US" dirty="0" smtClean="0"/>
          </a:p>
          <a:p>
            <a:pPr lvl="1"/>
            <a:r>
              <a:rPr lang="en-US" dirty="0" smtClean="0"/>
              <a:t>Microsoft</a:t>
            </a:r>
          </a:p>
          <a:p>
            <a:pPr lvl="2"/>
            <a:r>
              <a:rPr lang="en-US" dirty="0" smtClean="0">
                <a:hlinkClick r:id="rId4"/>
              </a:rPr>
              <a:t>Store</a:t>
            </a:r>
            <a:endParaRPr lang="en-US" dirty="0" smtClean="0"/>
          </a:p>
          <a:p>
            <a:pPr lvl="1"/>
            <a:r>
              <a:rPr lang="en-US" dirty="0" smtClean="0"/>
              <a:t>Third-Party app stores and </a:t>
            </a:r>
            <a:r>
              <a:rPr lang="en-US" dirty="0" err="1" smtClean="0"/>
              <a:t>curated</a:t>
            </a:r>
            <a:r>
              <a:rPr lang="en-US" dirty="0" smtClean="0"/>
              <a:t> sites</a:t>
            </a:r>
          </a:p>
          <a:p>
            <a:pPr lvl="2"/>
            <a:r>
              <a:rPr lang="en-US" dirty="0" smtClean="0">
                <a:hlinkClick r:id="rId5"/>
              </a:rPr>
              <a:t>Amazon App Store</a:t>
            </a:r>
            <a:r>
              <a:rPr lang="en-US" dirty="0" smtClean="0"/>
              <a:t> (Android)</a:t>
            </a:r>
          </a:p>
          <a:p>
            <a:pPr lvl="2"/>
            <a:r>
              <a:rPr lang="en-US" dirty="0" err="1" smtClean="0">
                <a:hlinkClick r:id="rId6"/>
              </a:rPr>
              <a:t>AndroLib</a:t>
            </a:r>
            <a:r>
              <a:rPr lang="en-US" dirty="0" smtClean="0"/>
              <a:t> (Android)</a:t>
            </a:r>
          </a:p>
          <a:p>
            <a:pPr lvl="2"/>
            <a:r>
              <a:rPr lang="en-US" dirty="0" err="1" smtClean="0"/>
              <a:t>Handango</a:t>
            </a:r>
            <a:r>
              <a:rPr lang="en-US" dirty="0" smtClean="0"/>
              <a:t>, </a:t>
            </a:r>
            <a:r>
              <a:rPr lang="en-US" dirty="0" err="1" smtClean="0"/>
              <a:t>Handmark</a:t>
            </a:r>
            <a:r>
              <a:rPr lang="en-US" dirty="0" smtClean="0"/>
              <a:t> (multiple platforms)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“Standard” Office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“Office Productivity” Suites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hlinkClick r:id="rId3"/>
              </a:rPr>
              <a:t>Microsoft Office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Open Office</a:t>
            </a:r>
            <a:r>
              <a:rPr lang="en-US" dirty="0" smtClean="0"/>
              <a:t>, Corel </a:t>
            </a:r>
            <a:r>
              <a:rPr lang="en-US" dirty="0" smtClean="0">
                <a:hlinkClick r:id="rId5"/>
              </a:rPr>
              <a:t>WordPerfect Office</a:t>
            </a:r>
            <a:endParaRPr lang="en-US" dirty="0" smtClean="0"/>
          </a:p>
          <a:p>
            <a:r>
              <a:rPr lang="en-US" dirty="0" smtClean="0"/>
              <a:t>Graphic Design and Publishing; Media Production</a:t>
            </a:r>
          </a:p>
          <a:p>
            <a:pPr lvl="1"/>
            <a:r>
              <a:rPr lang="en-US" dirty="0" smtClean="0"/>
              <a:t>e.g., Adobe </a:t>
            </a:r>
            <a:r>
              <a:rPr lang="en-US" dirty="0" smtClean="0">
                <a:hlinkClick r:id="rId6"/>
              </a:rPr>
              <a:t>Creative Suite</a:t>
            </a:r>
            <a:r>
              <a:rPr lang="en-US" dirty="0" smtClean="0"/>
              <a:t>, </a:t>
            </a:r>
            <a:r>
              <a:rPr lang="en-US" dirty="0" err="1" smtClean="0">
                <a:hlinkClick r:id="rId7"/>
              </a:rPr>
              <a:t>CorelDRAW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E-mail</a:t>
            </a:r>
          </a:p>
          <a:p>
            <a:r>
              <a:rPr lang="en-US" dirty="0" smtClean="0"/>
              <a:t>Contact Management</a:t>
            </a:r>
          </a:p>
          <a:p>
            <a:r>
              <a:rPr lang="en-US" dirty="0" smtClean="0"/>
              <a:t>Scheduling and Calendaring</a:t>
            </a:r>
          </a:p>
          <a:p>
            <a:r>
              <a:rPr lang="en-US" dirty="0" smtClean="0"/>
              <a:t>Financial Management</a:t>
            </a:r>
          </a:p>
          <a:p>
            <a:pPr lvl="1"/>
            <a:r>
              <a:rPr lang="en-US" dirty="0" smtClean="0"/>
              <a:t>Business Management, investing, online banking</a:t>
            </a:r>
          </a:p>
          <a:p>
            <a:r>
              <a:rPr lang="en-US" dirty="0" smtClean="0"/>
              <a:t>Programming and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“Mission Critical” Computer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Internet Access</a:t>
            </a:r>
          </a:p>
          <a:p>
            <a:r>
              <a:rPr lang="en-US" dirty="0" smtClean="0"/>
              <a:t>Collaborative Productivity</a:t>
            </a:r>
          </a:p>
          <a:p>
            <a:pPr lvl="1"/>
            <a:r>
              <a:rPr lang="en-US" dirty="0" err="1" smtClean="0">
                <a:hlinkClick r:id="rId3"/>
              </a:rPr>
              <a:t>Evernote</a:t>
            </a:r>
            <a:r>
              <a:rPr lang="en-US" dirty="0" smtClean="0"/>
              <a:t>, SharePoint, etc.</a:t>
            </a:r>
          </a:p>
          <a:p>
            <a:r>
              <a:rPr lang="en-US" dirty="0" smtClean="0"/>
              <a:t>Social Media</a:t>
            </a:r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, Twitter, LinkedIn, MySpace, etc.</a:t>
            </a:r>
          </a:p>
          <a:p>
            <a:r>
              <a:rPr lang="en-US" dirty="0" smtClean="0"/>
              <a:t>Media Viewing</a:t>
            </a:r>
          </a:p>
          <a:p>
            <a:pPr lvl="1"/>
            <a:r>
              <a:rPr lang="en-US" dirty="0" smtClean="0"/>
              <a:t>YouTube, </a:t>
            </a:r>
            <a:r>
              <a:rPr lang="en-US" dirty="0" err="1" smtClean="0"/>
              <a:t>Flixster</a:t>
            </a:r>
            <a:r>
              <a:rPr lang="en-US" dirty="0" smtClean="0"/>
              <a:t>, QuickTime, Real Media, etc.</a:t>
            </a:r>
          </a:p>
          <a:p>
            <a:r>
              <a:rPr lang="en-US" dirty="0" smtClean="0"/>
              <a:t>System and Internet Utilities</a:t>
            </a:r>
          </a:p>
          <a:p>
            <a:pPr lvl="1"/>
            <a:r>
              <a:rPr lang="en-US" dirty="0" smtClean="0"/>
              <a:t>Anti-malware, system optimization, document management</a:t>
            </a:r>
          </a:p>
          <a:p>
            <a:pPr lvl="1"/>
            <a:r>
              <a:rPr lang="en-US" dirty="0" smtClean="0"/>
              <a:t>Internet Utilities (e.g., FTP, Website management)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Common Computer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Games</a:t>
            </a:r>
          </a:p>
          <a:p>
            <a:r>
              <a:rPr lang="en-US" dirty="0" smtClean="0"/>
              <a:t>Shopping</a:t>
            </a:r>
          </a:p>
          <a:p>
            <a:r>
              <a:rPr lang="en-US" dirty="0" smtClean="0"/>
              <a:t>File Sharing</a:t>
            </a:r>
          </a:p>
          <a:p>
            <a:r>
              <a:rPr lang="en-US" dirty="0" smtClean="0"/>
              <a:t>Distributed Processing</a:t>
            </a:r>
          </a:p>
          <a:p>
            <a:pPr lvl="1"/>
            <a:r>
              <a:rPr lang="en-US" dirty="0" smtClean="0"/>
              <a:t>SETI at Home, Folding at Home, etc.</a:t>
            </a:r>
          </a:p>
          <a:p>
            <a:r>
              <a:rPr lang="en-US" dirty="0" smtClean="0"/>
              <a:t>Health and Medical Applications</a:t>
            </a:r>
          </a:p>
          <a:p>
            <a:pPr lvl="1"/>
            <a:r>
              <a:rPr lang="en-US" dirty="0" smtClean="0"/>
              <a:t>Medical Information, disease management, food and nutrition, exercise logging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3030</TotalTime>
  <Words>561</Words>
  <Application>Microsoft Office PowerPoint</Application>
  <PresentationFormat>On-screen Show (4:3)</PresentationFormat>
  <Paragraphs>129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Technic</vt:lpstr>
      <vt:lpstr>Microsoft Office Excel 2007 Workbook</vt:lpstr>
      <vt:lpstr>There’s an App for That!</vt:lpstr>
      <vt:lpstr>Apps and Applications</vt:lpstr>
      <vt:lpstr>Platforms (by Manufacturer)</vt:lpstr>
      <vt:lpstr>Platforms (by Device Type)</vt:lpstr>
      <vt:lpstr>Where to Get Apps and Applications</vt:lpstr>
      <vt:lpstr>More Places for Mobile Apps</vt:lpstr>
      <vt:lpstr>“Standard” Office Applications</vt:lpstr>
      <vt:lpstr>Other “Mission Critical” Computer Applications</vt:lpstr>
      <vt:lpstr>Other Common Computer Applications</vt:lpstr>
      <vt:lpstr>“Standard” Mobile Applications</vt:lpstr>
      <vt:lpstr>Other Common Mobile Apps</vt:lpstr>
      <vt:lpstr>Cross-Device Integration</vt:lpstr>
      <vt:lpstr>Favorite Apps?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</dc:creator>
  <cp:lastModifiedBy>Brenda</cp:lastModifiedBy>
  <cp:revision>103</cp:revision>
  <dcterms:created xsi:type="dcterms:W3CDTF">2013-12-26T06:42:27Z</dcterms:created>
  <dcterms:modified xsi:type="dcterms:W3CDTF">2014-02-08T02:45:26Z</dcterms:modified>
</cp:coreProperties>
</file>